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sldIdLst>
    <p:sldId id="256" r:id="rId2"/>
    <p:sldId id="286" r:id="rId3"/>
    <p:sldId id="287" r:id="rId4"/>
    <p:sldId id="258" r:id="rId5"/>
    <p:sldId id="259" r:id="rId6"/>
    <p:sldId id="260" r:id="rId7"/>
    <p:sldId id="273" r:id="rId8"/>
    <p:sldId id="270" r:id="rId9"/>
    <p:sldId id="291" r:id="rId10"/>
    <p:sldId id="296" r:id="rId11"/>
    <p:sldId id="292" r:id="rId12"/>
    <p:sldId id="293" r:id="rId13"/>
    <p:sldId id="288" r:id="rId14"/>
    <p:sldId id="297" r:id="rId15"/>
    <p:sldId id="295" r:id="rId16"/>
    <p:sldId id="298" r:id="rId17"/>
    <p:sldId id="272" r:id="rId18"/>
    <p:sldId id="269" r:id="rId19"/>
    <p:sldId id="289" r:id="rId20"/>
    <p:sldId id="294" r:id="rId21"/>
    <p:sldId id="262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8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0;&#1072;&#1075;&#1085;&#1086;&#1089;&#1090;&#1080;&#1082;&#1072;%20&#1079;&#1085;&#1072;&#1085;&#1080;&#1081;%20&#1086;%20&#1092;&#1083;&#1080;&#1082;&#1077;&#1088;&#1072;&#109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0;&#1072;&#1075;&#1085;&#1086;&#1089;&#1090;&#1080;&#1082;&#1072;%20&#1079;&#1085;&#1072;&#1085;&#1080;&#1081;%20&#1086;%20&#1092;&#1083;&#1080;&#1082;&#1077;&#1088;&#1072;&#109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0;&#1072;&#1075;&#1085;&#1086;&#1089;&#1090;&#1080;&#1082;&#1072;%20&#1079;&#1085;&#1072;&#1085;&#1080;&#1081;%20&#1086;%20&#1092;&#1083;&#1080;&#1082;&#1077;&#1088;&#1072;&#109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0;&#1072;&#1075;&#1085;&#1086;&#1089;&#1090;&#1080;&#1082;&#1072;%20&#1079;&#1085;&#1072;&#1085;&#1080;&#1081;%20&#1086;%20&#1092;&#1083;&#1080;&#1082;&#1077;&#1088;&#1072;&#109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0;&#1072;&#1075;&#1085;&#1086;&#1089;&#1090;&#1080;&#1082;&#1072;%20&#1079;&#1085;&#1072;&#1085;&#1080;&#1081;%20&#1086;%20&#1092;&#1083;&#1080;&#1082;&#1077;&#1088;&#1072;&#109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76;&#1080;&#1072;&#1075;&#1085;&#1086;&#1089;&#1090;&#1080;&#1082;&#1072;%20&#1079;&#1085;&#1072;&#1085;&#1080;&#1081;%20&#1086;%20&#1092;&#1083;&#1080;&#1082;&#1077;&#1088;&#1072;&#109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Лист1!$D$5</c:f>
              <c:strCache>
                <c:ptCount val="1"/>
                <c:pt idx="0">
                  <c:v>начало месяца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Pt>
            <c:idx val="1"/>
            <c:invertIfNegative val="1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1"/>
            <c:bubble3D val="0"/>
            <c:spPr>
              <a:solidFill>
                <a:srgbClr val="FFC000"/>
              </a:solidFill>
            </c:spPr>
          </c:dPt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Лист1!$E$5</c:f>
              <c:strCache>
                <c:ptCount val="1"/>
              </c:strCache>
            </c:strRef>
          </c:tx>
          <c:invertIfNegative val="1"/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Лист1!$E$6:$E$9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008832"/>
        <c:axId val="180010368"/>
      </c:barChart>
      <c:catAx>
        <c:axId val="18000883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80010368"/>
        <c:crosses val="autoZero"/>
        <c:auto val="1"/>
        <c:lblAlgn val="ctr"/>
        <c:lblOffset val="100"/>
        <c:noMultiLvlLbl val="1"/>
      </c:catAx>
      <c:valAx>
        <c:axId val="18001036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80008832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legend>
      <c:legendPos val="r"/>
      <c:legendEntry>
        <c:idx val="1"/>
        <c:delete val="1"/>
      </c:legendEntry>
      <c:layout/>
      <c:overlay val="1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 lang="ru-RU"/>
      </a:pPr>
      <a:endParaRPr lang="ru-RU"/>
    </a:p>
  </c:txPr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Лист1!$D$5</c:f>
              <c:strCache>
                <c:ptCount val="1"/>
                <c:pt idx="0">
                  <c:v>начало месяца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Pt>
            <c:idx val="1"/>
            <c:invertIfNegative val="1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1"/>
            <c:bubble3D val="0"/>
            <c:spPr>
              <a:solidFill>
                <a:srgbClr val="FFC000"/>
              </a:solidFill>
            </c:spPr>
          </c:dPt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Лист1!$E$5</c:f>
              <c:strCache>
                <c:ptCount val="1"/>
              </c:strCache>
            </c:strRef>
          </c:tx>
          <c:invertIfNegative val="1"/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Лист1!$E$6:$E$9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975488"/>
        <c:axId val="180977024"/>
      </c:barChart>
      <c:catAx>
        <c:axId val="180975488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80977024"/>
        <c:crosses val="autoZero"/>
        <c:auto val="1"/>
        <c:lblAlgn val="ctr"/>
        <c:lblOffset val="100"/>
        <c:noMultiLvlLbl val="1"/>
      </c:catAx>
      <c:valAx>
        <c:axId val="18097702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80975488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legend>
      <c:legendPos val="r"/>
      <c:legendEntry>
        <c:idx val="1"/>
        <c:delete val="1"/>
      </c:legendEntry>
      <c:layout/>
      <c:overlay val="1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 lang="ru-RU"/>
      </a:pPr>
      <a:endParaRPr lang="ru-RU"/>
    </a:p>
  </c:txPr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Лист1!$D$5</c:f>
              <c:strCache>
                <c:ptCount val="1"/>
                <c:pt idx="0">
                  <c:v>начало месяца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Pt>
            <c:idx val="1"/>
            <c:invertIfNegative val="1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1"/>
            <c:bubble3D val="0"/>
            <c:spPr>
              <a:solidFill>
                <a:srgbClr val="FFC000"/>
              </a:solidFill>
            </c:spPr>
          </c:dPt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Лист1!$E$5</c:f>
              <c:strCache>
                <c:ptCount val="1"/>
              </c:strCache>
            </c:strRef>
          </c:tx>
          <c:invertIfNegative val="1"/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Лист1!$E$6:$E$9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632192"/>
        <c:axId val="180633984"/>
      </c:barChart>
      <c:catAx>
        <c:axId val="18063219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80633984"/>
        <c:crosses val="autoZero"/>
        <c:auto val="1"/>
        <c:lblAlgn val="ctr"/>
        <c:lblOffset val="100"/>
        <c:noMultiLvlLbl val="1"/>
      </c:catAx>
      <c:valAx>
        <c:axId val="18063398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80632192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legend>
      <c:legendPos val="r"/>
      <c:legendEntry>
        <c:idx val="1"/>
        <c:delete val="1"/>
      </c:legendEntry>
      <c:layout/>
      <c:overlay val="1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 lang="ru-RU"/>
      </a:pPr>
      <a:endParaRPr lang="ru-RU"/>
    </a:p>
  </c:txPr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Лист1!$D$5</c:f>
              <c:strCache>
                <c:ptCount val="1"/>
                <c:pt idx="0">
                  <c:v>начало месяца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Pt>
            <c:idx val="1"/>
            <c:invertIfNegative val="1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1"/>
            <c:bubble3D val="0"/>
            <c:spPr>
              <a:solidFill>
                <a:srgbClr val="FFC000"/>
              </a:solidFill>
            </c:spPr>
          </c:dPt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Лист1!$E$5</c:f>
              <c:strCache>
                <c:ptCount val="1"/>
              </c:strCache>
            </c:strRef>
          </c:tx>
          <c:invertIfNegative val="1"/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Лист1!$E$6:$E$9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689920"/>
        <c:axId val="180691712"/>
      </c:barChart>
      <c:catAx>
        <c:axId val="18068992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80691712"/>
        <c:crosses val="autoZero"/>
        <c:auto val="1"/>
        <c:lblAlgn val="ctr"/>
        <c:lblOffset val="100"/>
        <c:noMultiLvlLbl val="1"/>
      </c:catAx>
      <c:valAx>
        <c:axId val="18069171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80689920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legend>
      <c:legendPos val="r"/>
      <c:legendEntry>
        <c:idx val="1"/>
        <c:delete val="1"/>
      </c:legendEntry>
      <c:layout/>
      <c:overlay val="1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 lang="ru-RU"/>
      </a:pPr>
      <a:endParaRPr lang="ru-RU"/>
    </a:p>
  </c:txPr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Лист1!$D$5</c:f>
              <c:strCache>
                <c:ptCount val="1"/>
                <c:pt idx="0">
                  <c:v>начало месяца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Pt>
            <c:idx val="1"/>
            <c:invertIfNegative val="1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1"/>
            <c:bubble3D val="0"/>
            <c:spPr>
              <a:solidFill>
                <a:srgbClr val="FFC000"/>
              </a:solidFill>
            </c:spPr>
          </c:dPt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3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Лист1!$E$5</c:f>
              <c:strCache>
                <c:ptCount val="1"/>
              </c:strCache>
            </c:strRef>
          </c:tx>
          <c:invertIfNegative val="1"/>
          <c:cat>
            <c:strRef>
              <c:f>Лист1!$C$6:$C$9</c:f>
              <c:strCache>
                <c:ptCount val="3"/>
                <c:pt idx="0">
                  <c:v>имеют в наличии</c:v>
                </c:pt>
                <c:pt idx="1">
                  <c:v>слышали</c:v>
                </c:pt>
                <c:pt idx="2">
                  <c:v>не знают</c:v>
                </c:pt>
              </c:strCache>
            </c:strRef>
          </c:cat>
          <c:val>
            <c:numRef>
              <c:f>Лист1!$E$6:$E$9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732480"/>
        <c:axId val="179734016"/>
      </c:barChart>
      <c:catAx>
        <c:axId val="17973248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79734016"/>
        <c:crosses val="autoZero"/>
        <c:auto val="1"/>
        <c:lblAlgn val="ctr"/>
        <c:lblOffset val="100"/>
        <c:noMultiLvlLbl val="1"/>
      </c:catAx>
      <c:valAx>
        <c:axId val="17973401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79732480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legend>
      <c:legendPos val="r"/>
      <c:legendEntry>
        <c:idx val="1"/>
        <c:delete val="1"/>
      </c:legendEntry>
      <c:layout/>
      <c:overlay val="1"/>
      <c:txPr>
        <a:bodyPr rot="0" spcFirstLastPara="0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>
        <a:defRPr lang="ru-RU"/>
      </a:pPr>
      <a:endParaRPr lang="ru-RU"/>
    </a:p>
  </c:txPr>
  <c:externalData r:id="rId1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0.16248403155988891"/>
          <c:y val="0.12782457396474686"/>
          <c:w val="0.54589875816047373"/>
          <c:h val="0.6663615634448867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Лист1!$C$6</c:f>
              <c:strCache>
                <c:ptCount val="1"/>
                <c:pt idx="0">
                  <c:v>имеют в наличии</c:v>
                </c:pt>
              </c:strCache>
            </c:strRef>
          </c:tx>
          <c:invertIfNegative val="1"/>
          <c:cat>
            <c:strRef>
              <c:f>Лист1!$D$5:$G$5</c:f>
              <c:strCache>
                <c:ptCount val="3"/>
                <c:pt idx="0">
                  <c:v>начало месяца</c:v>
                </c:pt>
                <c:pt idx="2">
                  <c:v>конец месяца</c:v>
                </c:pt>
              </c:strCache>
            </c:strRef>
          </c:cat>
          <c:val>
            <c:numRef>
              <c:f>Лист1!$D$6:$G$6</c:f>
              <c:numCache>
                <c:formatCode>General</c:formatCode>
                <c:ptCount val="4"/>
                <c:pt idx="0">
                  <c:v>3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Лист1!$C$7</c:f>
              <c:strCache>
                <c:ptCount val="1"/>
                <c:pt idx="0">
                  <c:v>слышали</c:v>
                </c:pt>
              </c:strCache>
            </c:strRef>
          </c:tx>
          <c:invertIfNegative val="1"/>
          <c:cat>
            <c:strRef>
              <c:f>Лист1!$D$5:$G$5</c:f>
              <c:strCache>
                <c:ptCount val="3"/>
                <c:pt idx="0">
                  <c:v>начало месяца</c:v>
                </c:pt>
                <c:pt idx="2">
                  <c:v>конец месяца</c:v>
                </c:pt>
              </c:strCache>
            </c:strRef>
          </c:cat>
          <c:val>
            <c:numRef>
              <c:f>Лист1!$D$7:$G$7</c:f>
              <c:numCache>
                <c:formatCode>General</c:formatCode>
                <c:ptCount val="4"/>
                <c:pt idx="0">
                  <c:v>6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Лист1!$C$8</c:f>
              <c:strCache>
                <c:ptCount val="1"/>
                <c:pt idx="0">
                  <c:v>не знают</c:v>
                </c:pt>
              </c:strCache>
            </c:strRef>
          </c:tx>
          <c:invertIfNegative val="1"/>
          <c:cat>
            <c:strRef>
              <c:f>Лист1!$D$5:$G$5</c:f>
              <c:strCache>
                <c:ptCount val="3"/>
                <c:pt idx="0">
                  <c:v>начало месяца</c:v>
                </c:pt>
                <c:pt idx="2">
                  <c:v>конец месяца</c:v>
                </c:pt>
              </c:strCache>
            </c:strRef>
          </c:cat>
          <c:val>
            <c:numRef>
              <c:f>Лист1!$D$8:$G$8</c:f>
              <c:numCache>
                <c:formatCode>General</c:formatCode>
                <c:ptCount val="4"/>
                <c:pt idx="0">
                  <c:v>15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Лист1!$C$9</c:f>
              <c:strCache>
                <c:ptCount val="1"/>
              </c:strCache>
            </c:strRef>
          </c:tx>
          <c:invertIfNegative val="1"/>
          <c:cat>
            <c:strRef>
              <c:f>Лист1!$D$5:$G$5</c:f>
              <c:strCache>
                <c:ptCount val="3"/>
                <c:pt idx="0">
                  <c:v>начало месяца</c:v>
                </c:pt>
                <c:pt idx="2">
                  <c:v>конец месяца</c:v>
                </c:pt>
              </c:strCache>
            </c:strRef>
          </c:cat>
          <c:val>
            <c:numRef>
              <c:f>Лист1!$D$9:$G$9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873280"/>
        <c:axId val="179874816"/>
      </c:barChart>
      <c:catAx>
        <c:axId val="17987328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79874816"/>
        <c:crosses val="autoZero"/>
        <c:auto val="1"/>
        <c:lblAlgn val="ctr"/>
        <c:lblOffset val="100"/>
        <c:noMultiLvlLbl val="1"/>
      </c:catAx>
      <c:valAx>
        <c:axId val="17987481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179873280"/>
        <c:crosses val="autoZero"/>
        <c:crossBetween val="between"/>
      </c:valAx>
      <c:spPr>
        <a:solidFill>
          <a:schemeClr val="tx2">
            <a:lumMod val="40000"/>
            <a:lumOff val="60000"/>
            <a:alpha val="95000"/>
          </a:schemeClr>
        </a:solidFill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1"/>
      <c:txPr>
        <a:bodyPr rot="0" spcFirstLastPara="0" vertOverflow="ellipsis" vert="horz" wrap="square" anchor="ctr" anchorCtr="1"/>
        <a:lstStyle/>
        <a:p>
          <a:pPr>
            <a:defRPr lang="ru-RU"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1"/>
  </c:chart>
  <c:txPr>
    <a:bodyPr/>
    <a:lstStyle/>
    <a:p>
      <a:pPr algn="just">
        <a:defRPr lang="ru-RU" b="1" i="0"/>
      </a:pPr>
      <a:endParaRPr lang="ru-RU"/>
    </a:p>
  </c:txPr>
  <c:externalData r:id="rId1">
    <c:autoUpdate val="1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7F-CCDD-450E-B576-0582B45C4984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667F-CCDD-450E-B576-0582B45C4984}" type="datetimeFigureOut">
              <a:rPr lang="ru-RU" smtClean="0"/>
              <a:pPr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7D367-A644-4402-BC37-D35789EF86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gif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1598" y="2492896"/>
            <a:ext cx="756084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861048"/>
            <a:ext cx="4392488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7828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0" y="0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3428998"/>
            <a:ext cx="7992888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lvl="0" algn="ctr">
              <a:defRPr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60649"/>
            <a:ext cx="7776864" cy="20005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ТМК ДОУ «</a:t>
            </a:r>
            <a:r>
              <a:rPr lang="ru-RU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Хатангский</a:t>
            </a: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комбинированного вида «Снежинка»</a:t>
            </a:r>
          </a:p>
          <a:p>
            <a:pPr algn="ctr"/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« </a:t>
            </a:r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Стань заметней в темноте»</a:t>
            </a:r>
            <a:endParaRPr lang="ru-RU" sz="4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857496"/>
            <a:ext cx="4968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Старшая </a:t>
            </a:r>
            <a:r>
              <a:rPr lang="ru-RU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anose="03010101010201010101" pitchFamily="66" charset="0"/>
              </a:rPr>
              <a:t>группа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64496" y="4581128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Воспитатель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высшей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квалификационной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категории:</a:t>
            </a:r>
            <a:endParaRPr lang="ru-RU" sz="800" b="1" dirty="0" smtClean="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Бекирова</a:t>
            </a:r>
            <a:r>
              <a:rPr lang="ru-RU" b="1" dirty="0" smtClean="0">
                <a:solidFill>
                  <a:srgbClr val="FFFF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К.С.</a:t>
            </a:r>
            <a:endParaRPr lang="ru-RU" sz="2800" b="1" dirty="0" smtClean="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85918" y="428604"/>
            <a:ext cx="601626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знание детей о безопасности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дорожного  движения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0" y="2057400"/>
          <a:ext cx="5000644" cy="28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57224" y="428605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Акция «Водитель – будь осторожен на дороге!»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Цель: С целью эффективной организации обучения детей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правилам дорожного движения  на улицах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поселка.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кристина\Desktop\Работа 23-24гг\Конкурсы\ПДД\3 декада по ПДД\Акция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78" y="1523074"/>
            <a:ext cx="3360374" cy="252028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ристина\Desktop\Работа 23-24гг\Конкурсы\ПДД\3 декада по ПДД\Акция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11" y="1613084"/>
            <a:ext cx="3240360" cy="243027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ристина\Desktop\Работа 23-24гг\Конкурсы\ПДД\3 декада по ПДД\Акция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19" y="3909002"/>
            <a:ext cx="3483049" cy="2612286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85918" y="428604"/>
            <a:ext cx="601626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знание детей о безопасности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дорожного  движения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0" y="2057400"/>
          <a:ext cx="5000644" cy="28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85786" y="714356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741541"/>
              </p:ext>
            </p:extLst>
          </p:nvPr>
        </p:nvGraphicFramePr>
        <p:xfrm>
          <a:off x="1857356" y="1714488"/>
          <a:ext cx="5993130" cy="2414016"/>
        </p:xfrm>
        <a:graphic>
          <a:graphicData uri="http://schemas.openxmlformats.org/drawingml/2006/table">
            <a:tbl>
              <a:tblPr/>
              <a:tblGrid>
                <a:gridCol w="428625"/>
                <a:gridCol w="3420745"/>
                <a:gridCol w="851535"/>
                <a:gridCol w="12922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мероприятий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Круглый стол «Как   воспитать   правила безопасного  поведения  у  родителей и  детей  на пешеходных переходах».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 неделя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  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Бекирова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К.С.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Педагогическая  мастерская «Изготовление памяток».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 неделя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85918" y="428604"/>
            <a:ext cx="601626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знание детей о безопасности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дорожного  движения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0" y="2057400"/>
          <a:ext cx="5000644" cy="28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57224" y="428604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89379"/>
              </p:ext>
            </p:extLst>
          </p:nvPr>
        </p:nvGraphicFramePr>
        <p:xfrm>
          <a:off x="2285984" y="857232"/>
          <a:ext cx="6017452" cy="4447236"/>
        </p:xfrm>
        <a:graphic>
          <a:graphicData uri="http://schemas.openxmlformats.org/drawingml/2006/table">
            <a:tbl>
              <a:tblPr/>
              <a:tblGrid>
                <a:gridCol w="428628"/>
                <a:gridCol w="3718954"/>
                <a:gridCol w="809035"/>
                <a:gridCol w="1060835"/>
              </a:tblGrid>
              <a:tr h="244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Экспресс – опрос родителей  «Что такое фликеры и для чего они нужны?»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1неделя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Бекирова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К.С..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Беседы с родителями о необходимости и эффективности использования световозвращающие приспособлений, элементов воспитанниками. Родителям  для ознакомления с информацией по ПДД был рекомендован сайт-проект </a:t>
                      </a:r>
                      <a:r>
                        <a:rPr lang="ru-RU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deti.gibdd.ru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 неделя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Распространение буклета  «Фликеры детям купите родители, пусть на дороге их видят водители!"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течение месяца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Бекирова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К.С.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495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  «О профилактике детского дорожно-транспортного травматизма» и  по вопросам пропаганды по использованию детьми и родителями в условиях недостаточной видимости светоотражающих приспособлений».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течение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месяца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Бекирова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К.С.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Открытый показ ООД  «Свети всегда, свети везде, ты отражение в темноте»          с участием детей, с приглашением сотрудников ГИБДД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  Папка-передвижка для родителей «Стань заметней на дороге»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3неделя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5555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Фото-конкурс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«Чем ярче, тем безопаснее»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 неделя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Бекирова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К.С. родители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642" marR="366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5720" y="35716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Акция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«Свети всегда, свети везде, ты отражение в темноте»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ds_kazn_shil.zabedu.ru/wp-content/uploads/2022/09/IMG-4c116da285879244a436c5262b8e162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5633"/>
            <a:ext cx="3600400" cy="2700300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ристина\Desktop\Работа 23-24гг\Конкурсы\ПДД\Фото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11" y="3789040"/>
            <a:ext cx="3769170" cy="2826878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ристина\Desktop\Работа 23-24гг\Конкурсы\ПДД\Информация по декаде Дорожная безопасность Снежинка\2 декада\Акция Засветис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8598" y="1466646"/>
            <a:ext cx="4971473" cy="3728605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5720" y="35716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Драматизация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«Дорога к теремку»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ристина\Desktop\Работа 23-24гг\Конкурсы\ПДД\3 декада по ПДД\Драмматизация Дорога к теремк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2" y="836712"/>
            <a:ext cx="3739307" cy="2769424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ристина\Desktop\Работа 23-24гг\Конкурсы\ПДД\3 декада по ПДД\Драмматизация ср.гр. Дорога к теремк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68" y="3483787"/>
            <a:ext cx="3021316" cy="3185573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ристина\Desktop\Работа 23-24гг\Конкурсы\ПДД\Информация по декаде Дорожная безопасность Снежинка\3 декада по ПДД\IMG-20230524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35307"/>
            <a:ext cx="3848650" cy="280831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ристина\Desktop\Работа 23-24гг\Конкурсы\ПДД\Информация по декаде Дорожная безопасность Снежинка\3 декада по ПДД\IMG-20230524-WA0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02068"/>
            <a:ext cx="3626031" cy="2492896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14452" r="-1415" b="-14003"/>
          <a:stretch/>
        </p:blipFill>
        <p:spPr>
          <a:xfrm>
            <a:off x="3474024" y="836712"/>
            <a:ext cx="2628000" cy="5733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7564" y="3326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Мероприятие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«Безопасная дорога»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AC66BB">
                    <a:lumMod val="75000"/>
                  </a:srgbClr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</a:t>
            </a:r>
            <a:endParaRPr lang="ru-RU" sz="2000" b="1" dirty="0">
              <a:solidFill>
                <a:srgbClr val="AC66BB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7564" y="33265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Мероприятие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«Чем ярче, тем безопаснее»</a:t>
            </a:r>
            <a:endParaRPr lang="ru-RU" sz="2000" b="1" dirty="0">
              <a:solidFill>
                <a:srgbClr val="AC66BB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ристина\Desktop\Работа 23-24гг\Конкурсы\ПДД\ПЛД  Юный пешеход фото 10.23г\IMG_20231027_072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97376"/>
            <a:ext cx="3992572" cy="299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ристина\Desktop\Работа 23-24гг\Конкурсы\ПДД\ПЛД  Юный пешеход фото 10.23г\IMG_20231027_070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31" y="836712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ристина\Desktop\Работа 23-24гг\Конкурсы\ПДД\ПЛД  Юный пешеход фото 10.23г\IMG_20231027_0708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60" y="3697376"/>
            <a:ext cx="3852965" cy="28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кристина\Desktop\Работа 23-24гг\Конкурсы\ПДД\ПЛД  Юный пешеход фото 10.23г\IMG_20231027_065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4" y="677471"/>
            <a:ext cx="3820488" cy="28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7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710356" y="357166"/>
            <a:ext cx="2954463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Фото - конкурс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Мой светлячок - 2023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Мой светляок Снежинка\На конкурс Мой святлячок Светлов Саша 4 г.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22" y="1077628"/>
            <a:ext cx="3752039" cy="375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ристина\Desktop\IMG_20230321_0945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t="3888" r="5533" b="-1083"/>
          <a:stretch/>
        </p:blipFill>
        <p:spPr bwMode="auto">
          <a:xfrm rot="5400000">
            <a:off x="4394318" y="1471334"/>
            <a:ext cx="3815920" cy="30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Распространение буклета  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детям купите родители, пусть на дороге их видят водители!"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2018-01-30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286149" cy="2389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2018-01-30_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357430"/>
            <a:ext cx="334008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1927" y="746930"/>
            <a:ext cx="1959124" cy="3312368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3978" y="1160976"/>
            <a:ext cx="3312369" cy="2484277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771800" y="43651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Воспитанники совместно с воспитателем раздали родителям  памятки, изготовленные своими руками.</a:t>
            </a:r>
            <a:endParaRPr 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070" y="3645024"/>
            <a:ext cx="51340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03225" y="-133350"/>
            <a:ext cx="359600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14422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«Ничто не обходится нам так дёшево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не ценится так дорого,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как жизнь наших детей»</a:t>
            </a:r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357422" y="428604"/>
            <a:ext cx="390606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Заключительный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643042" y="1428736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1285860"/>
            <a:ext cx="5286412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3710068"/>
            <a:ext cx="504056" cy="144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4480" y="500042"/>
            <a:ext cx="6583469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Конкурс-Дефиле «Стань заметней на дороге»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в ДОУ для детей и сотрудников ГИБДД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:\проект по ПДД\DSC087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071810"/>
            <a:ext cx="4143404" cy="2382982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8" name="Picture 20" descr="Велозапчасти, экипировка и аксессуары в Винницкой области. С…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357298"/>
            <a:ext cx="2618740" cy="1337310"/>
          </a:xfrm>
          <a:prstGeom prst="rect">
            <a:avLst/>
          </a:prstGeom>
          <a:noFill/>
        </p:spPr>
      </p:pic>
      <p:pic>
        <p:nvPicPr>
          <p:cNvPr id="6" name="Picture 2" descr="Световозвращающий браслет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96440" y="3949700"/>
            <a:ext cx="1715770" cy="1207770"/>
          </a:xfrm>
          <a:prstGeom prst="rect">
            <a:avLst/>
          </a:prstGeom>
          <a:noFill/>
        </p:spPr>
      </p:pic>
      <p:pic>
        <p:nvPicPr>
          <p:cNvPr id="11" name="Рисунок 10" descr="G:\проект по ПДД\DSC0875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1357298"/>
            <a:ext cx="4100078" cy="2386916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3717032"/>
            <a:ext cx="504056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USER\Desktop\1aebe9d3385fee12bbdc91f888d656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00042"/>
            <a:ext cx="583264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Ответственность родителей за ненадлежащее воспитание детей. ГУО &quot;Ровковичский ясли-сад-средняя школа Чечерского района&quot;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2357430"/>
            <a:ext cx="3603625" cy="4215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7070" y="3645024"/>
            <a:ext cx="51340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03225" y="-133350"/>
            <a:ext cx="3596005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14422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i="1" dirty="0" smtClean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751344"/>
            <a:ext cx="7143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 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дать представление детям и родителям о назначении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световозвращающих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элементов. </a:t>
            </a:r>
          </a:p>
          <a:p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1.Сформировать знания о поведении на дороге, о правилах движения в тёмное время суток.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2.Обогащать словарный запас (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световозращательный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элемент, </a:t>
            </a:r>
            <a:r>
              <a:rPr lang="ru-RU" sz="20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Организовать сотрудничество с семьями воспитанников.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4.Привлечь родителей к участию в реализации проекта. 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5.Воспитывать уважения к водителям и другим пешеходам.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дтп-500x2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610" y="642918"/>
            <a:ext cx="4327918" cy="300039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USER\Desktop\0001-001-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7070" y="3645024"/>
            <a:ext cx="51340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03225" y="-133350"/>
            <a:ext cx="3596005" cy="47078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Гипотеза: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 Реализация данного проекта будет продуктивной и эффективной при выполнении следующих условий: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привлечение внимания к проблеме на дорогах, а также к её решению с помощью световозвращателей;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подготовка к мероприятиям по проекту «Стань заметней в темноте» в детском саду;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- компетентности педагогов и родителей, взаимодействия с социальными партнерами.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5698" y="3645024"/>
            <a:ext cx="59678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75142"/>
            <a:ext cx="9305048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Образовательные области программы,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содержание которых включено в проект: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«Социально-коммуникативное развитие», «Речевое развитие»,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«Познавательное развитие»,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«Художественно-эстетическое развитие», «Физическое развитие».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Вид проекта: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информационно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- практический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Продолжительность проекта: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кратковременный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Участники: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дети старшей группы,   родители, </a:t>
            </a:r>
            <a:r>
              <a:rPr lang="ru-RU" sz="2000" i="1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+mn-ea"/>
              </a:rPr>
              <a:t>воспитатель,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2000" i="1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+mn-ea"/>
              </a:rPr>
              <a:t>музыкальный руководитель</a:t>
            </a:r>
            <a:r>
              <a:rPr lang="ru-RU" sz="2000" i="1" dirty="0">
                <a:solidFill>
                  <a:srgbClr val="7030A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  <a:sym typeface="+mn-ea"/>
              </a:rPr>
              <a:t>.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2232248" cy="108012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1"/>
            <a:ext cx="5040560" cy="125273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0001-001-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4408" y="3717032"/>
            <a:ext cx="55077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14612" y="357166"/>
            <a:ext cx="4022063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Этапы реализации проекта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этап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   Подготовительный</a:t>
            </a:r>
          </a:p>
        </p:txBody>
      </p:sp>
      <p:pic>
        <p:nvPicPr>
          <p:cNvPr id="8194" name="Picture 2" descr="G:\проект по ПДД\DSC06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3123902" cy="1757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G:\ПДД\DSC06152.JPG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29190" y="1357298"/>
            <a:ext cx="3284218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7" descr="C:\Users\USER\Desktop\svetootrazhateli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571876"/>
            <a:ext cx="2513139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img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786190"/>
            <a:ext cx="2304256" cy="1865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USER\Desktop\lenti_svetootraja_240.jpe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3429000"/>
            <a:ext cx="2511152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85918" y="428604"/>
            <a:ext cx="601626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Выявить знание детей о безопасности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дорожного  движения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kumimoji="0" lang="ru-RU" sz="2400" b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0" y="2057400"/>
          <a:ext cx="5000644" cy="28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64900" y="429249"/>
            <a:ext cx="4500014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Встреча с инспекторами  ДПС.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14669" y="3890531"/>
            <a:ext cx="3500462" cy="11695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Рассмотрели с ребятами разнообразные фликеры. 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Сотрудники ДПС ещё раз объяснили, что такое фликеры и почему необходимо их иметь на одежде каждому человеку.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277999" y="3940670"/>
            <a:ext cx="4172474" cy="11695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 свою очередь дети порадовали инспектора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своими знаниями о правилах для пешеходов,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 первом в мире светофоре. На прощание дети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рассказали стихотворение 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фликере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и подарили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подарки, сделанные своими руками.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17852"/>
            <a:ext cx="2144312" cy="3022818"/>
          </a:xfrm>
          <a:prstGeom prst="rect">
            <a:avLst/>
          </a:prstGeom>
        </p:spPr>
      </p:pic>
      <p:pic>
        <p:nvPicPr>
          <p:cNvPr id="1026" name="Picture 2" descr="C:\Users\кристина\Desktop\Работа 23-24гг\Конкурсы\ПДД\Информация по декаде Дорожная безопасность Снежинка\2 декада\Опыт Стань заметнее на дороге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3788" y="1253640"/>
            <a:ext cx="3019866" cy="226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85918" y="428604"/>
            <a:ext cx="6016262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Выявть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знание детей о безопасности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дорожного  движения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использования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фликеров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286000" y="2057400"/>
          <a:ext cx="5000644" cy="28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USER\Desktop\3ba7d00af461844baeaea08dac61e1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57224" y="428605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этап.    Организационно-практический.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проведения: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детьми                   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006110"/>
              </p:ext>
            </p:extLst>
          </p:nvPr>
        </p:nvGraphicFramePr>
        <p:xfrm>
          <a:off x="1857356" y="1428736"/>
          <a:ext cx="6077585" cy="3575304"/>
        </p:xfrm>
        <a:graphic>
          <a:graphicData uri="http://schemas.openxmlformats.org/drawingml/2006/table">
            <a:tbl>
              <a:tblPr/>
              <a:tblGrid>
                <a:gridCol w="428625"/>
                <a:gridCol w="2609850"/>
                <a:gridCol w="1519555"/>
                <a:gridCol w="1519555"/>
              </a:tblGrid>
              <a:tr h="411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Содержание мероприятий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Ответственные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Беседа с детьми на тему: "Фликеры спасают жизнь"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 неделя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Бекирова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К.С.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Просмотр мультфильма «Фликеры»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3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Развитие речи «Фликеры и безопасность детей на дороге</a:t>
                      </a:r>
                      <a:r>
                        <a:rPr lang="ru-RU" sz="1200" i="1" dirty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Заучивание стихотворений 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фликерах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 неделя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– логопед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Волобуева О.В.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Акция «Водитель – будь осторожен на дороге!», где родители вместе с детьми готовят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письма и  рисунки для водителей.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 неделя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Муз. руководитель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Воспитатель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Бекирова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К.С.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Конкурс-ДЕФИЛЕ «Стань заметней на дороге» в ДОУ для детей и сотрудников ГИБДД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(Демонстрация фликеров  на одежде.)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 неделя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Воспитатель </a:t>
                      </a: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Бекирова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К.С.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561</Words>
  <Application>Microsoft Office PowerPoint</Application>
  <PresentationFormat>Экран (4:3)</PresentationFormat>
  <Paragraphs>168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кристина</cp:lastModifiedBy>
  <cp:revision>93</cp:revision>
  <dcterms:created xsi:type="dcterms:W3CDTF">2017-11-11T12:07:00Z</dcterms:created>
  <dcterms:modified xsi:type="dcterms:W3CDTF">2023-11-06T09:00:24Z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