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3" r:id="rId9"/>
    <p:sldId id="274" r:id="rId10"/>
    <p:sldId id="275" r:id="rId11"/>
    <p:sldId id="277" r:id="rId12"/>
    <p:sldId id="276" r:id="rId13"/>
    <p:sldId id="27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FF33"/>
    <a:srgbClr val="E7D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5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1B51B-B0FE-439C-9C22-463471BADB5E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4767-3C05-4CED-93F0-8A9ABF6AA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5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1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5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9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2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9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7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6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3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3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1737-CA54-4249-A9AB-0C89C7727AE1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9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microsoft.com/office/2007/relationships/hdphoto" Target="../media/hdphoto2.wdp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0" b="89577" l="2868" r="100000">
                        <a14:foregroundMark x1="69981" y1="44562" x2="69981" y2="44562"/>
                        <a14:foregroundMark x1="61950" y1="44260" x2="61950" y2="44260"/>
                        <a14:foregroundMark x1="59273" y1="44713" x2="54876" y2="44562"/>
                        <a14:foregroundMark x1="60229" y1="36556" x2="60229" y2="36556"/>
                        <a14:foregroundMark x1="71128" y1="36103" x2="71128" y2="36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" y="980728"/>
            <a:ext cx="4782312" cy="6053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9668" y="722809"/>
            <a:ext cx="3615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Сюжетно-ролевая игра </a:t>
            </a:r>
            <a:r>
              <a:rPr lang="ru-RU" sz="7200" b="1" dirty="0" smtClean="0">
                <a:latin typeface="Monotype Corsiva" pitchFamily="66" charset="0"/>
              </a:rPr>
              <a:t>«Кафе»</a:t>
            </a:r>
            <a:endParaRPr lang="ru-RU" sz="7200" b="1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386104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Выполнила: </a:t>
            </a:r>
            <a:r>
              <a:rPr lang="ru-RU" sz="2400" b="1" dirty="0" err="1" smtClean="0">
                <a:latin typeface="Monotype Corsiva" pitchFamily="66" charset="0"/>
              </a:rPr>
              <a:t>Лери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>
                <a:latin typeface="Monotype Corsiva" pitchFamily="66" charset="0"/>
              </a:rPr>
              <a:t>Елена Александровна, 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25818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198" y="260648"/>
            <a:ext cx="8757170" cy="6336704"/>
          </a:xfrm>
          <a:prstGeom prst="rect">
            <a:avLst/>
          </a:prstGeom>
          <a:solidFill>
            <a:srgbClr val="99CC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Официант: </a:t>
            </a:r>
            <a:r>
              <a:rPr lang="ru-RU" dirty="0">
                <a:solidFill>
                  <a:schemeClr val="tx1"/>
                </a:solidFill>
              </a:rPr>
              <a:t>Приятного аппетита!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Посетитель: </a:t>
            </a:r>
            <a:r>
              <a:rPr lang="ru-RU" dirty="0">
                <a:solidFill>
                  <a:schemeClr val="tx1"/>
                </a:solidFill>
              </a:rPr>
              <a:t>Большое спасибо. (Посетители едят, пьют чай, между собой общаются. Официант  в это время подсчитывает сумму заказа)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Посетитель: </a:t>
            </a:r>
            <a:r>
              <a:rPr lang="ru-RU" dirty="0">
                <a:solidFill>
                  <a:schemeClr val="tx1"/>
                </a:solidFill>
              </a:rPr>
              <a:t>Пожалуйста посчитайте нам.</a:t>
            </a:r>
          </a:p>
          <a:p>
            <a:r>
              <a:rPr lang="ru-RU" b="1" dirty="0">
                <a:solidFill>
                  <a:schemeClr val="tx1"/>
                </a:solidFill>
              </a:rPr>
              <a:t>Официант: </a:t>
            </a:r>
            <a:r>
              <a:rPr lang="ru-RU" dirty="0">
                <a:solidFill>
                  <a:schemeClr val="tx1"/>
                </a:solidFill>
              </a:rPr>
              <a:t>С вас 2рубля за салат, 3 рубля за пирожное, 1 рубль за чай.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Посетитель:  </a:t>
            </a:r>
            <a:r>
              <a:rPr lang="ru-RU" dirty="0">
                <a:solidFill>
                  <a:schemeClr val="tx1"/>
                </a:solidFill>
              </a:rPr>
              <a:t>Спасибо, все было вкусно.</a:t>
            </a:r>
          </a:p>
          <a:p>
            <a:r>
              <a:rPr lang="ru-RU" dirty="0">
                <a:solidFill>
                  <a:schemeClr val="tx1"/>
                </a:solidFill>
              </a:rPr>
              <a:t>Официант:  Приходите к нам еще.</a:t>
            </a:r>
          </a:p>
          <a:p>
            <a:r>
              <a:rPr lang="ru-RU" dirty="0">
                <a:solidFill>
                  <a:schemeClr val="tx1"/>
                </a:solidFill>
              </a:rPr>
              <a:t>Подходит Администратор.	</a:t>
            </a:r>
          </a:p>
          <a:p>
            <a:r>
              <a:rPr lang="ru-RU" b="1" dirty="0">
                <a:solidFill>
                  <a:schemeClr val="tx1"/>
                </a:solidFill>
              </a:rPr>
              <a:t>Администратор: </a:t>
            </a:r>
            <a:r>
              <a:rPr lang="ru-RU" dirty="0">
                <a:solidFill>
                  <a:schemeClr val="tx1"/>
                </a:solidFill>
              </a:rPr>
              <a:t>Вам у нас понравилось?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Посетитель: </a:t>
            </a:r>
            <a:r>
              <a:rPr lang="ru-RU" dirty="0">
                <a:solidFill>
                  <a:schemeClr val="tx1"/>
                </a:solidFill>
              </a:rPr>
              <a:t>Да все было замечательно.</a:t>
            </a:r>
          </a:p>
          <a:p>
            <a:r>
              <a:rPr lang="ru-RU" b="1" dirty="0">
                <a:solidFill>
                  <a:schemeClr val="tx1"/>
                </a:solidFill>
              </a:rPr>
              <a:t>Администратор: </a:t>
            </a:r>
            <a:r>
              <a:rPr lang="ru-RU" dirty="0">
                <a:solidFill>
                  <a:schemeClr val="tx1"/>
                </a:solidFill>
              </a:rPr>
              <a:t>Приходите к нам еще, вы попробуете разные сорта чая, получите заряд бодрости и удовольствие от общения с друзьями! Приводите своих друзей.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Посетитель: </a:t>
            </a:r>
            <a:r>
              <a:rPr lang="ru-RU" dirty="0">
                <a:solidFill>
                  <a:schemeClr val="tx1"/>
                </a:solidFill>
              </a:rPr>
              <a:t>До свидания!</a:t>
            </a:r>
          </a:p>
          <a:p>
            <a:r>
              <a:rPr lang="ru-RU" b="1" dirty="0">
                <a:solidFill>
                  <a:schemeClr val="tx1"/>
                </a:solidFill>
              </a:rPr>
              <a:t>Администратор: </a:t>
            </a:r>
            <a:r>
              <a:rPr lang="ru-RU" dirty="0">
                <a:solidFill>
                  <a:schemeClr val="tx1"/>
                </a:solidFill>
              </a:rPr>
              <a:t>До свидания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Игра дальше продолжается, дети стараются самостоятельно вести диалоги. Одновременно могут работать два официанта. Официант приносит посетителям меню. Принимает заказы, обслуживает. Желает приятного аппетита.</a:t>
            </a:r>
          </a:p>
          <a:p>
            <a:r>
              <a:rPr lang="ru-RU" dirty="0">
                <a:solidFill>
                  <a:schemeClr val="tx1"/>
                </a:solidFill>
              </a:rPr>
              <a:t>В кафе можно общаться, рассказать друг другу интересную историю, послушать музыку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76672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Итог сюжетно-ролевой игры.</a:t>
            </a:r>
          </a:p>
          <a:p>
            <a:r>
              <a:rPr lang="ru-RU" sz="2800" dirty="0">
                <a:latin typeface="Monotype Corsiva" pitchFamily="66" charset="0"/>
              </a:rPr>
              <a:t>Мы очень интересно поиграли. Вы замечательно справились с ролью кондитера, официанта, бармена, повара. Вам понравилась игра? Что понравилось больше всего? Давайте сегодня закроем наше кафе, уберем все атрибуты на свои места, а завтра, если появится желание, будем продолжать игру.</a:t>
            </a:r>
          </a:p>
        </p:txBody>
      </p:sp>
    </p:spTree>
    <p:extLst>
      <p:ext uri="{BB962C8B-B14F-4D97-AF65-F5344CB8AC3E}">
        <p14:creationId xmlns:p14="http://schemas.microsoft.com/office/powerpoint/2010/main" val="37287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" y="1340768"/>
            <a:ext cx="5160573" cy="3870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82" y="836712"/>
            <a:ext cx="3672408" cy="4896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555938"/>
            <a:ext cx="498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Сюжетно-ролевая игра «Кафе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039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343"/>
            <a:ext cx="2304256" cy="3072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6431"/>
            <a:ext cx="2304256" cy="3072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5343"/>
            <a:ext cx="2247714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8" y="3525010"/>
            <a:ext cx="2355726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17" y="3429000"/>
            <a:ext cx="257175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0"/>
            <a:ext cx="2499742" cy="33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" y="116632"/>
            <a:ext cx="2448272" cy="3264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16" y="836712"/>
            <a:ext cx="3111810" cy="4149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78" y="1223900"/>
            <a:ext cx="3631332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50" y="11663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Цель: </a:t>
            </a:r>
            <a:r>
              <a:rPr lang="ru-RU" sz="2400" b="1" dirty="0" smtClean="0">
                <a:latin typeface="Monotype Corsiva" pitchFamily="66" charset="0"/>
              </a:rPr>
              <a:t>Формирование </a:t>
            </a:r>
            <a:r>
              <a:rPr lang="ru-RU" sz="2400" b="1" dirty="0">
                <a:latin typeface="Monotype Corsiva" pitchFamily="66" charset="0"/>
              </a:rPr>
              <a:t>основ финансовой грамотности у детей старшего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дошкольного возраста путем привлечения средств и возможностей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сюжетно-ролевых игр.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592" y="947629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Программные задачи:</a:t>
            </a:r>
          </a:p>
          <a:p>
            <a:r>
              <a:rPr lang="ru-RU" sz="2000" b="1" u="sng" dirty="0" smtClean="0">
                <a:solidFill>
                  <a:srgbClr val="0070C0"/>
                </a:solidFill>
                <a:latin typeface="Monotype Corsiva" pitchFamily="66" charset="0"/>
              </a:rPr>
              <a:t>Образовательные:</a:t>
            </a:r>
            <a:endParaRPr lang="ru-RU" sz="2000" b="1" u="sng" dirty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Знакомить с профессиями администратора, охранника, повара, официанта, кассира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Закреплять знания о продуктах и готовых блюдах, подаваемых в кафе, об их пользе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Формировать умение детей готовить обстановку для проведения игры, подбирать предметы –заместители и атрибуты для игры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Закреплять умение правильно и последовательно выполнять игровые действия и манипулировать ими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u="sng" dirty="0" smtClean="0">
                <a:solidFill>
                  <a:srgbClr val="0070C0"/>
                </a:solidFill>
                <a:latin typeface="Monotype Corsiva" pitchFamily="66" charset="0"/>
              </a:rPr>
              <a:t>Развивающие</a:t>
            </a:r>
            <a:endParaRPr lang="ru-RU" sz="2000" b="1" u="sng" dirty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Развивать диалогическую речь детей, умение отображать в игре знания об окружающей жизни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Развивать внимание и память, логическое мышление и воображение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Стимулировать творческую активность детей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Формировать умение играть по собственному замыслу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u="sng" dirty="0">
                <a:solidFill>
                  <a:srgbClr val="0070C0"/>
                </a:solidFill>
                <a:latin typeface="Monotype Corsiva" pitchFamily="66" charset="0"/>
              </a:rPr>
              <a:t>Воспитательные </a:t>
            </a:r>
            <a:r>
              <a:rPr lang="ru-RU" sz="2000" b="1" u="sng" dirty="0" smtClean="0">
                <a:solidFill>
                  <a:srgbClr val="0070C0"/>
                </a:solidFill>
                <a:latin typeface="Monotype Corsiva" pitchFamily="66" charset="0"/>
              </a:rPr>
              <a:t>:</a:t>
            </a:r>
            <a:endParaRPr lang="ru-RU" sz="2000" b="1" u="sng" dirty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Формировать доброжелательные взаимоотношения в коллективе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Воспитывать уважительное отношение к людям разных профессий.</a:t>
            </a:r>
          </a:p>
          <a:p>
            <a:r>
              <a:rPr lang="ru-RU" sz="2000" b="1" dirty="0" smtClean="0">
                <a:latin typeface="Monotype Corsiva" pitchFamily="66" charset="0"/>
              </a:rPr>
              <a:t>Продолжать </a:t>
            </a:r>
            <a:r>
              <a:rPr lang="ru-RU" sz="2000" b="1" dirty="0">
                <a:latin typeface="Monotype Corsiva" pitchFamily="66" charset="0"/>
              </a:rPr>
              <a:t>воспитывать культуру поведения в общественных местах.</a:t>
            </a:r>
          </a:p>
        </p:txBody>
      </p:sp>
    </p:spTree>
    <p:extLst>
      <p:ext uri="{BB962C8B-B14F-4D97-AF65-F5344CB8AC3E}">
        <p14:creationId xmlns:p14="http://schemas.microsoft.com/office/powerpoint/2010/main" val="3513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22809"/>
            <a:ext cx="7789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Активизация словаря: </a:t>
            </a:r>
            <a:r>
              <a:rPr lang="ru-RU" sz="2800" b="1" dirty="0">
                <a:latin typeface="Monotype Corsiva" pitchFamily="66" charset="0"/>
              </a:rPr>
              <a:t>кафе, повар, заказ, меню, администратор, посетитель, сервировка.</a:t>
            </a:r>
          </a:p>
          <a:p>
            <a:endParaRPr lang="ru-RU" sz="2800" b="1" dirty="0">
              <a:latin typeface="Monotype Corsiva" pitchFamily="66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Роли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800" b="1" dirty="0">
                <a:latin typeface="Monotype Corsiva" pitchFamily="66" charset="0"/>
              </a:rPr>
              <a:t>Администратор, официант, шеф- повар, повар, охранник, кассир, уборщица, посетители.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212" y="260648"/>
            <a:ext cx="84622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Активизация словаря: </a:t>
            </a:r>
            <a:r>
              <a:rPr lang="ru-RU" sz="2400" b="1" dirty="0">
                <a:latin typeface="Monotype Corsiva" pitchFamily="66" charset="0"/>
              </a:rPr>
              <a:t>кафе, повар, заказ, меню, администратор, посетитель, сервировка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Роли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b="1" dirty="0">
                <a:latin typeface="Monotype Corsiva" pitchFamily="66" charset="0"/>
              </a:rPr>
              <a:t>Администратор, официант, шеф- повар, повар, охранник, кассир, уборщица, посетители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Оборудование:</a:t>
            </a:r>
          </a:p>
          <a:p>
            <a:r>
              <a:rPr lang="ru-RU" sz="2400" b="1" dirty="0">
                <a:latin typeface="Monotype Corsiva" pitchFamily="66" charset="0"/>
              </a:rPr>
              <a:t>Столики для </a:t>
            </a:r>
            <a:r>
              <a:rPr lang="ru-RU" sz="2400" b="1" dirty="0" smtClean="0">
                <a:latin typeface="Monotype Corsiva" pitchFamily="66" charset="0"/>
              </a:rPr>
              <a:t>посетителей, скатерти </a:t>
            </a:r>
            <a:r>
              <a:rPr lang="ru-RU" sz="2400" b="1" dirty="0">
                <a:latin typeface="Monotype Corsiva" pitchFamily="66" charset="0"/>
              </a:rPr>
              <a:t>для столиков, салфетки, посуда для сервировки, вазочки с цветами,</a:t>
            </a:r>
          </a:p>
          <a:p>
            <a:r>
              <a:rPr lang="ru-RU" sz="2400" b="1" dirty="0">
                <a:latin typeface="Monotype Corsiva" pitchFamily="66" charset="0"/>
              </a:rPr>
              <a:t>папки-меню, блокнот и карандаш для официантов, фартуки для </a:t>
            </a:r>
            <a:r>
              <a:rPr lang="ru-RU" sz="2400" b="1" dirty="0" smtClean="0">
                <a:latin typeface="Monotype Corsiva" pitchFamily="66" charset="0"/>
              </a:rPr>
              <a:t>официантов, одежда </a:t>
            </a:r>
            <a:r>
              <a:rPr lang="ru-RU" sz="2400" b="1" dirty="0">
                <a:latin typeface="Monotype Corsiva" pitchFamily="66" charset="0"/>
              </a:rPr>
              <a:t>для поваров,</a:t>
            </a:r>
          </a:p>
          <a:p>
            <a:r>
              <a:rPr lang="ru-RU" sz="2400" b="1" dirty="0">
                <a:latin typeface="Monotype Corsiva" pitchFamily="66" charset="0"/>
              </a:rPr>
              <a:t>фуражка и рация для охранника,</a:t>
            </a:r>
          </a:p>
          <a:p>
            <a:r>
              <a:rPr lang="ru-RU" sz="2400" b="1" dirty="0">
                <a:latin typeface="Monotype Corsiva" pitchFamily="66" charset="0"/>
              </a:rPr>
              <a:t>рабочее место для администратора кафе,</a:t>
            </a:r>
          </a:p>
          <a:p>
            <a:r>
              <a:rPr lang="ru-RU" sz="2400" b="1" dirty="0">
                <a:latin typeface="Monotype Corsiva" pitchFamily="66" charset="0"/>
              </a:rPr>
              <a:t>касса для кассира,</a:t>
            </a:r>
          </a:p>
          <a:p>
            <a:r>
              <a:rPr lang="ru-RU" sz="2400" b="1" dirty="0">
                <a:latin typeface="Monotype Corsiva" pitchFamily="66" charset="0"/>
              </a:rPr>
              <a:t>подносы, игрушечные угощения,</a:t>
            </a:r>
          </a:p>
          <a:p>
            <a:r>
              <a:rPr lang="ru-RU" sz="2400" b="1" dirty="0">
                <a:latin typeface="Monotype Corsiva" pitchFamily="66" charset="0"/>
              </a:rPr>
              <a:t>кошельки, деньги для персонала и посетителей,</a:t>
            </a:r>
          </a:p>
          <a:p>
            <a:r>
              <a:rPr lang="ru-RU" sz="2400" b="1" dirty="0">
                <a:latin typeface="Monotype Corsiva" pitchFamily="66" charset="0"/>
              </a:rPr>
              <a:t>шапочки для </a:t>
            </a:r>
            <a:r>
              <a:rPr lang="ru-RU" sz="2400" b="1" dirty="0" smtClean="0">
                <a:latin typeface="Monotype Corsiva" pitchFamily="66" charset="0"/>
              </a:rPr>
              <a:t>поваров-кондитеров.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212" y="260648"/>
            <a:ext cx="84622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Предварительная работа: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b="1" dirty="0">
                <a:latin typeface="Monotype Corsiva" pitchFamily="66" charset="0"/>
              </a:rPr>
              <a:t>- Беседы с детьми: Что такое кафе ? Что там делают? Что едят, пьют? Кто работает в кафе? Что такое меню.</a:t>
            </a:r>
          </a:p>
          <a:p>
            <a:r>
              <a:rPr lang="ru-RU" sz="2400" b="1" dirty="0">
                <a:latin typeface="Monotype Corsiva" pitchFamily="66" charset="0"/>
              </a:rPr>
              <a:t>- Беседа о труде работников столовых, кафе .</a:t>
            </a:r>
          </a:p>
          <a:p>
            <a:r>
              <a:rPr lang="ru-RU" sz="2400" b="1" dirty="0">
                <a:latin typeface="Monotype Corsiva" pitchFamily="66" charset="0"/>
              </a:rPr>
              <a:t>- Чтение художественной литературы (</a:t>
            </a:r>
            <a:r>
              <a:rPr lang="ru-RU" sz="2400" b="1" dirty="0" err="1">
                <a:latin typeface="Monotype Corsiva" pitchFamily="66" charset="0"/>
              </a:rPr>
              <a:t>К.И.Чуковский</a:t>
            </a:r>
            <a:r>
              <a:rPr lang="ru-RU" sz="2400" b="1" dirty="0">
                <a:latin typeface="Monotype Corsiva" pitchFamily="66" charset="0"/>
              </a:rPr>
              <a:t> «</a:t>
            </a:r>
            <a:r>
              <a:rPr lang="ru-RU" sz="2400" b="1" dirty="0" err="1">
                <a:latin typeface="Monotype Corsiva" pitchFamily="66" charset="0"/>
              </a:rPr>
              <a:t>Федорино</a:t>
            </a:r>
            <a:r>
              <a:rPr lang="ru-RU" sz="2400" b="1" dirty="0">
                <a:latin typeface="Monotype Corsiva" pitchFamily="66" charset="0"/>
              </a:rPr>
              <a:t> горе», «Муха-Цокотуха»; </a:t>
            </a:r>
            <a:r>
              <a:rPr lang="ru-RU" sz="2400" b="1" dirty="0" err="1">
                <a:latin typeface="Monotype Corsiva" pitchFamily="66" charset="0"/>
              </a:rPr>
              <a:t>В.Маяковский</a:t>
            </a:r>
            <a:r>
              <a:rPr lang="ru-RU" sz="2400" b="1" dirty="0">
                <a:latin typeface="Monotype Corsiva" pitchFamily="66" charset="0"/>
              </a:rPr>
              <a:t> «Кем быть?»; «День рождения кота Леопольда</a:t>
            </a:r>
            <a:r>
              <a:rPr lang="ru-RU" sz="2400" b="1" dirty="0" smtClean="0">
                <a:latin typeface="Monotype Corsiva" pitchFamily="66" charset="0"/>
              </a:rPr>
              <a:t>»).</a:t>
            </a:r>
            <a:endParaRPr lang="ru-RU" sz="2400" b="1" dirty="0">
              <a:latin typeface="Monotype Corsiva" pitchFamily="66" charset="0"/>
            </a:endParaRPr>
          </a:p>
          <a:p>
            <a:r>
              <a:rPr lang="ru-RU" sz="2400" b="1" dirty="0">
                <a:latin typeface="Monotype Corsiva" pitchFamily="66" charset="0"/>
              </a:rPr>
              <a:t>- Дидактические игры: «Кто есть кто», «Кто что делает», «Мамины помощники», «Профессии»,  «Вежливые слова».</a:t>
            </a:r>
          </a:p>
          <a:p>
            <a:r>
              <a:rPr lang="ru-RU" sz="2400" b="1" dirty="0">
                <a:latin typeface="Monotype Corsiva" pitchFamily="66" charset="0"/>
              </a:rPr>
              <a:t>- Отгадывание загадок.</a:t>
            </a:r>
          </a:p>
          <a:p>
            <a:r>
              <a:rPr lang="ru-RU" sz="2400" b="1" dirty="0">
                <a:latin typeface="Monotype Corsiva" pitchFamily="66" charset="0"/>
              </a:rPr>
              <a:t>-- Ручной труд: изготовление муляжей пирожных, рисование денег (игрушечных), меню.</a:t>
            </a:r>
          </a:p>
          <a:p>
            <a:r>
              <a:rPr lang="ru-RU" sz="2400" b="1" dirty="0">
                <a:latin typeface="Monotype Corsiva" pitchFamily="66" charset="0"/>
              </a:rPr>
              <a:t>- Работа с родителями: беседа о семейных традициях , консультации для родителей  «Правила питания дошкольника».</a:t>
            </a:r>
          </a:p>
          <a:p>
            <a:r>
              <a:rPr lang="ru-RU" sz="2400" b="1" dirty="0">
                <a:latin typeface="Monotype Corsiva" pitchFamily="66" charset="0"/>
              </a:rPr>
              <a:t>- наблюдение за работой помощника воспитателя.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212" y="260648"/>
            <a:ext cx="84622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Предварительная работа: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b="1" dirty="0">
                <a:latin typeface="Monotype Corsiva" pitchFamily="66" charset="0"/>
              </a:rPr>
              <a:t>- Беседы с детьми: Что такое кафе ? Что там делают? Что едят, пьют? Кто работает в кафе? Что такое меню.</a:t>
            </a:r>
          </a:p>
          <a:p>
            <a:r>
              <a:rPr lang="ru-RU" sz="2400" b="1" dirty="0">
                <a:latin typeface="Monotype Corsiva" pitchFamily="66" charset="0"/>
              </a:rPr>
              <a:t>- Беседа о труде работников столовых, кафе .</a:t>
            </a:r>
          </a:p>
          <a:p>
            <a:r>
              <a:rPr lang="ru-RU" sz="2400" b="1" dirty="0">
                <a:latin typeface="Monotype Corsiva" pitchFamily="66" charset="0"/>
              </a:rPr>
              <a:t>- Чтение художественной литературы (</a:t>
            </a:r>
            <a:r>
              <a:rPr lang="ru-RU" sz="2400" b="1" dirty="0" err="1">
                <a:latin typeface="Monotype Corsiva" pitchFamily="66" charset="0"/>
              </a:rPr>
              <a:t>К.И.Чуковский</a:t>
            </a:r>
            <a:r>
              <a:rPr lang="ru-RU" sz="2400" b="1" dirty="0">
                <a:latin typeface="Monotype Corsiva" pitchFamily="66" charset="0"/>
              </a:rPr>
              <a:t> «</a:t>
            </a:r>
            <a:r>
              <a:rPr lang="ru-RU" sz="2400" b="1" dirty="0" err="1">
                <a:latin typeface="Monotype Corsiva" pitchFamily="66" charset="0"/>
              </a:rPr>
              <a:t>Федорино</a:t>
            </a:r>
            <a:r>
              <a:rPr lang="ru-RU" sz="2400" b="1" dirty="0">
                <a:latin typeface="Monotype Corsiva" pitchFamily="66" charset="0"/>
              </a:rPr>
              <a:t> горе», «Муха-Цокотуха»; </a:t>
            </a:r>
            <a:r>
              <a:rPr lang="ru-RU" sz="2400" b="1" dirty="0" err="1">
                <a:latin typeface="Monotype Corsiva" pitchFamily="66" charset="0"/>
              </a:rPr>
              <a:t>В.Маяковский</a:t>
            </a:r>
            <a:r>
              <a:rPr lang="ru-RU" sz="2400" b="1" dirty="0">
                <a:latin typeface="Monotype Corsiva" pitchFamily="66" charset="0"/>
              </a:rPr>
              <a:t> «Кем быть?»; «День рождения кота Леопольда</a:t>
            </a:r>
            <a:r>
              <a:rPr lang="ru-RU" sz="2400" b="1" dirty="0" smtClean="0">
                <a:latin typeface="Monotype Corsiva" pitchFamily="66" charset="0"/>
              </a:rPr>
              <a:t>»).</a:t>
            </a:r>
            <a:endParaRPr lang="ru-RU" sz="2400" b="1" dirty="0">
              <a:latin typeface="Monotype Corsiva" pitchFamily="66" charset="0"/>
            </a:endParaRPr>
          </a:p>
          <a:p>
            <a:r>
              <a:rPr lang="ru-RU" sz="2400" b="1" dirty="0">
                <a:latin typeface="Monotype Corsiva" pitchFamily="66" charset="0"/>
              </a:rPr>
              <a:t>- Дидактические игры: «Кто есть кто», «Кто что делает», «Мамины помощники», «Профессии»,  «Вежливые слова».</a:t>
            </a:r>
          </a:p>
          <a:p>
            <a:r>
              <a:rPr lang="ru-RU" sz="2400" b="1" dirty="0">
                <a:latin typeface="Monotype Corsiva" pitchFamily="66" charset="0"/>
              </a:rPr>
              <a:t>- Отгадывание загадок.</a:t>
            </a:r>
          </a:p>
          <a:p>
            <a:r>
              <a:rPr lang="ru-RU" sz="2400" b="1" dirty="0">
                <a:latin typeface="Monotype Corsiva" pitchFamily="66" charset="0"/>
              </a:rPr>
              <a:t>-- Ручной труд: изготовление муляжей пирожных, рисование денег (игрушечных), меню.</a:t>
            </a:r>
          </a:p>
          <a:p>
            <a:r>
              <a:rPr lang="ru-RU" sz="2400" b="1" dirty="0">
                <a:latin typeface="Monotype Corsiva" pitchFamily="66" charset="0"/>
              </a:rPr>
              <a:t>- Работа с родителями: беседа о семейных традициях , консультации для родителей  «Правила питания дошкольника».</a:t>
            </a:r>
          </a:p>
          <a:p>
            <a:r>
              <a:rPr lang="ru-RU" sz="2400" b="1" dirty="0">
                <a:latin typeface="Monotype Corsiva" pitchFamily="66" charset="0"/>
              </a:rPr>
              <a:t>- наблюдение за работой помощника воспитателя.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57170" cy="6336704"/>
          </a:xfrm>
          <a:prstGeom prst="rect">
            <a:avLst/>
          </a:prstGeom>
          <a:solidFill>
            <a:srgbClr val="99CC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7571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Ход игры:</a:t>
            </a:r>
          </a:p>
          <a:p>
            <a:r>
              <a:rPr lang="ru-RU" b="1" dirty="0">
                <a:latin typeface="+mj-lt"/>
              </a:rPr>
              <a:t>Организационный:</a:t>
            </a:r>
          </a:p>
          <a:p>
            <a:r>
              <a:rPr lang="ru-RU" dirty="0">
                <a:latin typeface="+mj-lt"/>
              </a:rPr>
              <a:t>Ребята, вы бывали когда-нибудь в кафе? Для чего люди посещают кафе?</a:t>
            </a:r>
          </a:p>
          <a:p>
            <a:r>
              <a:rPr lang="ru-RU" dirty="0">
                <a:latin typeface="+mj-lt"/>
              </a:rPr>
              <a:t>( Питаются, проводят праздники, встречаются с друзьями, отдыхают с семьей).</a:t>
            </a:r>
          </a:p>
          <a:p>
            <a:r>
              <a:rPr lang="ru-RU" dirty="0">
                <a:latin typeface="+mj-lt"/>
              </a:rPr>
              <a:t>А вы знаете как нужно вести себя за столом?</a:t>
            </a:r>
          </a:p>
          <a:p>
            <a:r>
              <a:rPr lang="ru-RU" dirty="0">
                <a:latin typeface="+mj-lt"/>
              </a:rPr>
              <a:t>В гостях и дома за обедом</a:t>
            </a:r>
          </a:p>
          <a:p>
            <a:r>
              <a:rPr lang="ru-RU" dirty="0">
                <a:latin typeface="+mj-lt"/>
              </a:rPr>
              <a:t>Говорить нельзя с соседом.</a:t>
            </a:r>
          </a:p>
          <a:p>
            <a:r>
              <a:rPr lang="ru-RU" dirty="0">
                <a:latin typeface="+mj-lt"/>
              </a:rPr>
              <a:t>Ненужно чавкать и сопеть</a:t>
            </a:r>
          </a:p>
          <a:p>
            <a:r>
              <a:rPr lang="ru-RU" dirty="0">
                <a:latin typeface="+mj-lt"/>
              </a:rPr>
              <a:t>А также головой вертеть</a:t>
            </a:r>
          </a:p>
          <a:p>
            <a:r>
              <a:rPr lang="ru-RU" dirty="0">
                <a:latin typeface="+mj-lt"/>
              </a:rPr>
              <a:t>Есть спокойно, аккуратно</a:t>
            </a:r>
          </a:p>
          <a:p>
            <a:r>
              <a:rPr lang="ru-RU" dirty="0">
                <a:latin typeface="+mj-lt"/>
              </a:rPr>
              <a:t>Будет всем вокруг приятно!</a:t>
            </a:r>
          </a:p>
          <a:p>
            <a:r>
              <a:rPr lang="ru-RU" dirty="0">
                <a:latin typeface="+mj-lt"/>
              </a:rPr>
              <a:t>-А как нужно вести себя в кафе? ( ответы детей)</a:t>
            </a:r>
          </a:p>
          <a:p>
            <a:r>
              <a:rPr lang="ru-RU" dirty="0">
                <a:latin typeface="+mj-lt"/>
              </a:rPr>
              <a:t>А кто знает как устроено кафе</a:t>
            </a:r>
            <a:r>
              <a:rPr lang="ru-RU" dirty="0" smtClean="0">
                <a:latin typeface="+mj-lt"/>
              </a:rPr>
              <a:t>?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Там есть зал для посетителей и кухня для приготовления еды.</a:t>
            </a:r>
          </a:p>
          <a:p>
            <a:r>
              <a:rPr lang="ru-RU" dirty="0">
                <a:latin typeface="+mj-lt"/>
              </a:rPr>
              <a:t>Я вчера читала газету и нашла там интересное объявление, послушайте:</a:t>
            </a:r>
          </a:p>
          <a:p>
            <a:r>
              <a:rPr lang="ru-RU" dirty="0">
                <a:latin typeface="+mj-lt"/>
              </a:rPr>
              <a:t>« Недалеко от детского сада « Светлячок открылось детское кафе « Снежинка»». Срочно требуется шеф-повар и кондитеры.»</a:t>
            </a:r>
          </a:p>
          <a:p>
            <a:r>
              <a:rPr lang="ru-RU" dirty="0">
                <a:latin typeface="+mj-lt"/>
              </a:rPr>
              <a:t>-Что за профессия -кондитеры? Чем эти люди занимаются?</a:t>
            </a:r>
          </a:p>
          <a:p>
            <a:r>
              <a:rPr lang="ru-RU" dirty="0">
                <a:latin typeface="+mj-lt"/>
              </a:rPr>
              <a:t>(готовят торты , пирожные и печенье).</a:t>
            </a:r>
          </a:p>
          <a:p>
            <a:r>
              <a:rPr lang="ru-RU" dirty="0">
                <a:latin typeface="+mj-lt"/>
              </a:rPr>
              <a:t>-Из чего готовят торты и пирожные?( из особого сладкого теста).</a:t>
            </a:r>
          </a:p>
          <a:p>
            <a:r>
              <a:rPr lang="ru-RU" dirty="0">
                <a:latin typeface="+mj-lt"/>
              </a:rPr>
              <a:t>-Из чего делают тесто? ( из муки ,</a:t>
            </a:r>
            <a:r>
              <a:rPr lang="ru-RU" dirty="0" err="1">
                <a:latin typeface="+mj-lt"/>
              </a:rPr>
              <a:t>яиц,молока</a:t>
            </a:r>
            <a:r>
              <a:rPr lang="ru-RU" dirty="0">
                <a:latin typeface="+mj-lt"/>
              </a:rPr>
              <a:t>, сахара).</a:t>
            </a:r>
          </a:p>
          <a:p>
            <a:r>
              <a:rPr lang="ru-RU" dirty="0">
                <a:latin typeface="+mj-lt"/>
              </a:rPr>
              <a:t>-А что значит шеф-повар?( это главный повар-кондитер, он дает указания, следит за выполнением работы, распределяет обязанности).</a:t>
            </a:r>
          </a:p>
        </p:txBody>
      </p:sp>
    </p:spTree>
    <p:extLst>
      <p:ext uri="{BB962C8B-B14F-4D97-AF65-F5344CB8AC3E}">
        <p14:creationId xmlns:p14="http://schemas.microsoft.com/office/powerpoint/2010/main" val="18422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57170" cy="6336704"/>
          </a:xfrm>
          <a:prstGeom prst="rect">
            <a:avLst/>
          </a:prstGeom>
          <a:solidFill>
            <a:srgbClr val="99CC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Вот наше кафе « Снежинка»: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1.Это зал приема посетителей, со столиками.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2.Это витрина и касса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3.Это помещение кухни, здесь работают повара-кондитеры.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4.Это духовой шкаф для выпечки, это плита.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5.Это стол для приготовления различных блюд и кондитерских изделий.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 Мне сообщили, что в наше кафе скоро прибудут первые посетители. А кроме шеф-повара и кондитеров в нашем кафе никого нет.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-Кто еще должен работать в кафе?( Официанты, бармен, администратор,)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 Предлагаю нам взять на себя роли официанта, бармена и повара, а администратором  буду я. Но сначала давайте вспомним чем занимаются люди этих профессий?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-Чем занимается администратор? (Следит за порядком ,встречает гостей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).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-Чем занимаются официанты? (Знакомят посетителей с меню, принимают заказы и выполняют их.)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-Чем занимается бармен? (Готовит напитки и продает все с витрины)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-Чем занимается повар? (готовит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).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( Роли распределяются между детьми наиболее полно и точно ответивших на вопросы о профессиях. Остальные дети берут на себя роль посетителей кафе.)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-Пока посетители не подошли, приготовим зал к приему.( Работники кафе надевают спецодежду, занимают свои места. Включается тихая спокойная музыка).</a:t>
            </a:r>
          </a:p>
          <a:p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80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57170" cy="6336704"/>
          </a:xfrm>
          <a:prstGeom prst="rect">
            <a:avLst/>
          </a:prstGeom>
          <a:solidFill>
            <a:srgbClr val="99CC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Прием посетителей</a:t>
            </a:r>
          </a:p>
          <a:p>
            <a:r>
              <a:rPr lang="ru-RU" dirty="0">
                <a:solidFill>
                  <a:schemeClr val="tx1"/>
                </a:solidFill>
              </a:rPr>
              <a:t>Диалог администратора и посетителей.</a:t>
            </a:r>
          </a:p>
          <a:p>
            <a:r>
              <a:rPr lang="ru-RU" b="1" dirty="0">
                <a:solidFill>
                  <a:schemeClr val="tx1"/>
                </a:solidFill>
              </a:rPr>
              <a:t>Дети: </a:t>
            </a:r>
            <a:r>
              <a:rPr lang="ru-RU" dirty="0">
                <a:solidFill>
                  <a:schemeClr val="tx1"/>
                </a:solidFill>
              </a:rPr>
              <a:t>(Посетитель) Здравствуйте!</a:t>
            </a:r>
          </a:p>
          <a:p>
            <a:r>
              <a:rPr lang="ru-RU" b="1" dirty="0">
                <a:solidFill>
                  <a:schemeClr val="tx1"/>
                </a:solidFill>
              </a:rPr>
              <a:t>Администратор: </a:t>
            </a:r>
            <a:r>
              <a:rPr lang="ru-RU" dirty="0">
                <a:solidFill>
                  <a:schemeClr val="tx1"/>
                </a:solidFill>
              </a:rPr>
              <a:t>Добрый день, проходите, пожалуйста, добро пожаловать в кафе «</a:t>
            </a:r>
            <a:r>
              <a:rPr lang="ru-RU" dirty="0" err="1">
                <a:solidFill>
                  <a:schemeClr val="tx1"/>
                </a:solidFill>
              </a:rPr>
              <a:t>Вкусняшка</a:t>
            </a:r>
            <a:r>
              <a:rPr lang="ru-RU" dirty="0">
                <a:solidFill>
                  <a:schemeClr val="tx1"/>
                </a:solidFill>
              </a:rPr>
              <a:t>»». Усаживайтесь поудобней. К вам сейчас подойдет наш официант. Он предложит вам наши лучшие и полезные блюда: салаты из овощей и из фруктов прибавят вам здоровья, а наша чудесная выпечка поднимет вам настроение.</a:t>
            </a:r>
          </a:p>
          <a:p>
            <a:r>
              <a:rPr lang="ru-RU" dirty="0">
                <a:solidFill>
                  <a:schemeClr val="tx1"/>
                </a:solidFill>
              </a:rPr>
              <a:t>(Посетители усаживаются. Важно, чтобы мальчик пропускал девочку вперед, пододвигал стул и т. д.).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Посетители: </a:t>
            </a:r>
            <a:r>
              <a:rPr lang="ru-RU" dirty="0">
                <a:solidFill>
                  <a:schemeClr val="tx1"/>
                </a:solidFill>
              </a:rPr>
              <a:t>- Спасибо (мальчики сажают девочек за стол).</a:t>
            </a:r>
          </a:p>
          <a:p>
            <a:r>
              <a:rPr lang="ru-RU" dirty="0">
                <a:solidFill>
                  <a:schemeClr val="tx1"/>
                </a:solidFill>
              </a:rPr>
              <a:t>Диалог официанта и посетителей:</a:t>
            </a:r>
          </a:p>
          <a:p>
            <a:r>
              <a:rPr lang="ru-RU" b="1" dirty="0">
                <a:solidFill>
                  <a:schemeClr val="tx1"/>
                </a:solidFill>
              </a:rPr>
              <a:t>Официант: </a:t>
            </a:r>
            <a:r>
              <a:rPr lang="ru-RU" dirty="0">
                <a:solidFill>
                  <a:schemeClr val="tx1"/>
                </a:solidFill>
              </a:rPr>
              <a:t>Добрый день,  меню, пожалуйста.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Посетитель: </a:t>
            </a:r>
            <a:r>
              <a:rPr lang="ru-RU" dirty="0">
                <a:solidFill>
                  <a:schemeClr val="tx1"/>
                </a:solidFill>
              </a:rPr>
              <a:t>Здравствуйте! Добрый день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Официант: </a:t>
            </a:r>
            <a:r>
              <a:rPr lang="ru-RU" dirty="0">
                <a:solidFill>
                  <a:schemeClr val="tx1"/>
                </a:solidFill>
              </a:rPr>
              <a:t>Что будете заказывать? (Подает меню). У нас есть очень вкусный салат из моркови, ароматный чай и очень вкусные пирожные.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Посетитель: </a:t>
            </a:r>
            <a:r>
              <a:rPr lang="ru-RU" dirty="0">
                <a:solidFill>
                  <a:schemeClr val="tx1"/>
                </a:solidFill>
              </a:rPr>
              <a:t>Салат, чай  и пирожное.</a:t>
            </a:r>
          </a:p>
          <a:p>
            <a:r>
              <a:rPr lang="ru-RU" b="1" dirty="0">
                <a:solidFill>
                  <a:schemeClr val="tx1"/>
                </a:solidFill>
              </a:rPr>
              <a:t>Официант: </a:t>
            </a:r>
            <a:r>
              <a:rPr lang="ru-RU" dirty="0">
                <a:solidFill>
                  <a:schemeClr val="tx1"/>
                </a:solidFill>
              </a:rPr>
              <a:t>Отдыхайте, ваш заказ будет скоро готов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(Далее дети играют по собственному замыслу: официант принимает заказ, передает повару и т.д.).</a:t>
            </a:r>
          </a:p>
          <a:p>
            <a:r>
              <a:rPr lang="ru-RU" dirty="0">
                <a:solidFill>
                  <a:schemeClr val="tx1"/>
                </a:solidFill>
              </a:rPr>
              <a:t>(Повар готовит салат. Бармен наливает кофе в чашку. Официант ставит все заказанное на поднос, аккуратно подает посетителю, красиво расставляет на столе).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1312</Words>
  <Application>Microsoft Office PowerPoint</Application>
  <PresentationFormat>Экран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Ясли</dc:creator>
  <cp:lastModifiedBy>МММ</cp:lastModifiedBy>
  <cp:revision>20</cp:revision>
  <dcterms:created xsi:type="dcterms:W3CDTF">2016-10-30T12:38:18Z</dcterms:created>
  <dcterms:modified xsi:type="dcterms:W3CDTF">2022-09-21T09:38:22Z</dcterms:modified>
</cp:coreProperties>
</file>