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63" r:id="rId4"/>
    <p:sldId id="259" r:id="rId5"/>
    <p:sldId id="264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062" autoAdjust="0"/>
    <p:restoredTop sz="94660"/>
  </p:normalViewPr>
  <p:slideViewPr>
    <p:cSldViewPr>
      <p:cViewPr varScale="1">
        <p:scale>
          <a:sx n="74" d="100"/>
          <a:sy n="74" d="100"/>
        </p:scale>
        <p:origin x="-7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DF9E8A4-3F00-4261-9560-0DEC7B53B7F3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5E3954-6F1E-412E-9F42-4A5356075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9E8A4-3F00-4261-9560-0DEC7B53B7F3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5E3954-6F1E-412E-9F42-4A5356075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DF9E8A4-3F00-4261-9560-0DEC7B53B7F3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5E3954-6F1E-412E-9F42-4A5356075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9E8A4-3F00-4261-9560-0DEC7B53B7F3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5E3954-6F1E-412E-9F42-4A5356075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F9E8A4-3F00-4261-9560-0DEC7B53B7F3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75E3954-6F1E-412E-9F42-4A5356075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9E8A4-3F00-4261-9560-0DEC7B53B7F3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5E3954-6F1E-412E-9F42-4A5356075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9E8A4-3F00-4261-9560-0DEC7B53B7F3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5E3954-6F1E-412E-9F42-4A5356075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9E8A4-3F00-4261-9560-0DEC7B53B7F3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5E3954-6F1E-412E-9F42-4A5356075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F9E8A4-3F00-4261-9560-0DEC7B53B7F3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5E3954-6F1E-412E-9F42-4A5356075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9E8A4-3F00-4261-9560-0DEC7B53B7F3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5E3954-6F1E-412E-9F42-4A5356075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9E8A4-3F00-4261-9560-0DEC7B53B7F3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5E3954-6F1E-412E-9F42-4A53560756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DF9E8A4-3F00-4261-9560-0DEC7B53B7F3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75E3954-6F1E-412E-9F42-4A5356075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188640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Monotype Corsiva" pitchFamily="66" charset="0"/>
              </a:rPr>
              <a:t>ТМК ДОУ «</a:t>
            </a:r>
            <a:r>
              <a:rPr lang="ru-RU" sz="2400" b="1" dirty="0" err="1" smtClean="0">
                <a:latin typeface="Monotype Corsiva" pitchFamily="66" charset="0"/>
              </a:rPr>
              <a:t>Хатангский</a:t>
            </a:r>
            <a:r>
              <a:rPr lang="ru-RU" sz="2400" b="1" dirty="0" smtClean="0">
                <a:latin typeface="Monotype Corsiva" pitchFamily="66" charset="0"/>
              </a:rPr>
              <a:t> детский сад комбинированного вида «Снежинка»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9732" y="4816203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latin typeface="Monotype Corsiva" pitchFamily="66" charset="0"/>
              </a:rPr>
              <a:t>Лери</a:t>
            </a:r>
            <a:r>
              <a:rPr lang="ru-RU" sz="2400" b="1" dirty="0" smtClean="0">
                <a:latin typeface="Monotype Corsiva" pitchFamily="66" charset="0"/>
              </a:rPr>
              <a:t> Елена Александровна, </a:t>
            </a:r>
          </a:p>
          <a:p>
            <a:pPr algn="ctr"/>
            <a:r>
              <a:rPr lang="ru-RU" sz="2400" b="1" dirty="0" smtClean="0">
                <a:latin typeface="Monotype Corsiva" pitchFamily="66" charset="0"/>
              </a:rPr>
              <a:t>воспитатель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6021288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latin typeface="Monotype Corsiva" pitchFamily="66" charset="0"/>
              </a:rPr>
              <a:t>с</a:t>
            </a:r>
            <a:r>
              <a:rPr lang="ru-RU" sz="2400" b="1" dirty="0" err="1" smtClean="0">
                <a:latin typeface="Monotype Corsiva" pitchFamily="66" charset="0"/>
              </a:rPr>
              <a:t>.Хатанга</a:t>
            </a:r>
            <a:r>
              <a:rPr lang="ru-RU" sz="2400" b="1" dirty="0" smtClean="0">
                <a:latin typeface="Monotype Corsiva" pitchFamily="66" charset="0"/>
              </a:rPr>
              <a:t>, 2022г..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1720" y="2335510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Monotype Corsiva" pitchFamily="66" charset="0"/>
              </a:rPr>
              <a:t>" Страна </a:t>
            </a:r>
            <a:r>
              <a:rPr lang="ru-RU" sz="3600" b="1" dirty="0" err="1" smtClean="0">
                <a:latin typeface="Monotype Corsiva" pitchFamily="66" charset="0"/>
              </a:rPr>
              <a:t>Финансия</a:t>
            </a:r>
            <a:r>
              <a:rPr lang="ru-RU" sz="3600" b="1" dirty="0" smtClean="0">
                <a:latin typeface="Monotype Corsiva" pitchFamily="66" charset="0"/>
              </a:rPr>
              <a:t>"</a:t>
            </a:r>
            <a:endParaRPr lang="ru-RU" sz="3600" dirty="0">
              <a:latin typeface="Monotype Corsiva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90648" y="2551339"/>
            <a:ext cx="3347864" cy="251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82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2962" y="188640"/>
            <a:ext cx="7817430" cy="576978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latin typeface="Monotype Corsiva" pitchFamily="66" charset="0"/>
                <a:ea typeface="Calibri"/>
                <a:cs typeface="Times New Roman"/>
              </a:rPr>
              <a:t>Тип проекта : </a:t>
            </a:r>
            <a:r>
              <a:rPr lang="ru-RU" sz="3200" dirty="0">
                <a:latin typeface="Monotype Corsiva" pitchFamily="66" charset="0"/>
                <a:ea typeface="Calibri"/>
                <a:cs typeface="Times New Roman"/>
              </a:rPr>
              <a:t>информационно-познавательный</a:t>
            </a:r>
            <a:r>
              <a:rPr lang="ru-RU" sz="3200" dirty="0" smtClean="0">
                <a:latin typeface="Monotype Corsiva" pitchFamily="66" charset="0"/>
                <a:ea typeface="Calibri"/>
                <a:cs typeface="Times New Roman"/>
              </a:rPr>
              <a:t>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latin typeface="Monotype Corsiva" pitchFamily="66" charset="0"/>
                <a:ea typeface="Calibri"/>
                <a:cs typeface="Times New Roman"/>
              </a:rPr>
              <a:t>Вид детской деятельности: </a:t>
            </a:r>
            <a:r>
              <a:rPr lang="ru-RU" sz="3200" dirty="0">
                <a:latin typeface="Monotype Corsiva" pitchFamily="66" charset="0"/>
                <a:ea typeface="Calibri"/>
                <a:cs typeface="Times New Roman"/>
              </a:rPr>
              <a:t>познавательно-исследовательский, игровой</a:t>
            </a:r>
            <a:r>
              <a:rPr lang="ru-RU" sz="3200" dirty="0" smtClean="0">
                <a:latin typeface="Monotype Corsiva" pitchFamily="66" charset="0"/>
                <a:ea typeface="Calibri"/>
                <a:cs typeface="Times New Roman"/>
              </a:rPr>
              <a:t>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latin typeface="Monotype Corsiva" pitchFamily="66" charset="0"/>
                <a:ea typeface="Calibri"/>
                <a:cs typeface="Times New Roman"/>
              </a:rPr>
              <a:t>Продолжительность проекта : </a:t>
            </a:r>
            <a:r>
              <a:rPr lang="ru-RU" sz="3600" dirty="0" smtClean="0">
                <a:latin typeface="Monotype Corsiva" pitchFamily="66" charset="0"/>
                <a:ea typeface="Calibri"/>
                <a:cs typeface="Times New Roman"/>
              </a:rPr>
              <a:t>краткосрочный, </a:t>
            </a:r>
            <a:r>
              <a:rPr lang="ru-RU" sz="3600" smtClean="0">
                <a:latin typeface="Monotype Corsiva" pitchFamily="66" charset="0"/>
                <a:ea typeface="Calibri"/>
                <a:cs typeface="Times New Roman"/>
              </a:rPr>
              <a:t>1 месяц</a:t>
            </a:r>
            <a:endParaRPr lang="ru-RU" sz="16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latin typeface="Monotype Corsiva" pitchFamily="66" charset="0"/>
                <a:ea typeface="Calibri"/>
                <a:cs typeface="Times New Roman"/>
              </a:rPr>
              <a:t>Участники проекта : </a:t>
            </a:r>
            <a:r>
              <a:rPr lang="ru-RU" sz="3200" dirty="0" smtClean="0">
                <a:latin typeface="Monotype Corsiva" pitchFamily="66" charset="0"/>
                <a:ea typeface="Calibri"/>
                <a:cs typeface="Times New Roman"/>
              </a:rPr>
              <a:t>воспитатели, родители, дети.</a:t>
            </a:r>
            <a:endParaRPr lang="ru-RU" sz="3200" dirty="0"/>
          </a:p>
          <a:p>
            <a:r>
              <a:rPr lang="ru-RU" sz="3200" b="1" dirty="0">
                <a:latin typeface="Monotype Corsiva" pitchFamily="66" charset="0"/>
              </a:rPr>
              <a:t>Форма работы: </a:t>
            </a:r>
            <a:r>
              <a:rPr lang="ru-RU" sz="3200" dirty="0">
                <a:latin typeface="Monotype Corsiva" pitchFamily="66" charset="0"/>
              </a:rPr>
              <a:t>групповая, фронтальная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3200" dirty="0">
              <a:effectLst/>
              <a:latin typeface="Monotype Corsiva" pitchFamily="66" charset="0"/>
              <a:ea typeface="Calibri"/>
              <a:cs typeface="Times New Roman"/>
            </a:endParaRPr>
          </a:p>
        </p:txBody>
      </p:sp>
      <p:sp>
        <p:nvSpPr>
          <p:cNvPr id="2" name="5-конечная звезда 1"/>
          <p:cNvSpPr/>
          <p:nvPr/>
        </p:nvSpPr>
        <p:spPr>
          <a:xfrm>
            <a:off x="1259632" y="5497438"/>
            <a:ext cx="1224136" cy="129614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3579609" y="5543688"/>
            <a:ext cx="1224136" cy="122413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6156176" y="5511645"/>
            <a:ext cx="1296144" cy="122413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28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88640"/>
            <a:ext cx="7992888" cy="597189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Monotype Corsiva" pitchFamily="66" charset="0"/>
                <a:ea typeface="Calibri"/>
                <a:cs typeface="Times New Roman"/>
              </a:rPr>
              <a:t>Актуальность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современном мире ребенок поневоле встречается с экономикой, даже если его не учат этому. Он узнаёт, что такое «моё», «твоё», «наше», «обмен», «деньги», «цена» и пр. Дети- это зеркало мамы и папы, поэтому в плане экономии и планирования финансов они стараются подражать родителям. Если родители сами не умеют правильно планировать финансы, то и ребенок вырастет финансово неграмотным человеком</a:t>
            </a: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Если у ребенка не сформировать правильное представление о деньгах, то у него появится собственное, зачастую неверное мнение. Дети должны осознавать, что денежные средства зарабатываются собственным трудом.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Ребёнку 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нужно помочь в освоении финансовой грамотности, но не делать все за него</a:t>
            </a: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Обучение экономической культуре не сводится к тому, чтобы учить зарабатывать деньги. На первый план ставится формирование нравственных понятий: честность, обязательность, умение подчинять свои желания возможностям, законопослушность, взаимопомощь и пр. А также ориентация дошкольников в экономическом пространстве современного мира на материале в соответствии с возрастными возможностями</a:t>
            </a: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Таким образом, актуальность проекта в том, чтобы за счет использования информационной среды максимально полно использовать интерес детей к экономической деятельности, оптимизировать их интеллектуальную нагрузку.</a:t>
            </a:r>
          </a:p>
        </p:txBody>
      </p:sp>
      <p:sp>
        <p:nvSpPr>
          <p:cNvPr id="2" name="5-конечная звезда 1"/>
          <p:cNvSpPr/>
          <p:nvPr/>
        </p:nvSpPr>
        <p:spPr>
          <a:xfrm>
            <a:off x="7824652" y="136141"/>
            <a:ext cx="1224136" cy="129614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7707787" y="2996952"/>
            <a:ext cx="1224136" cy="122413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695011" y="5556269"/>
            <a:ext cx="1296144" cy="122413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67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7693"/>
            <a:ext cx="8136904" cy="633506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atin typeface="Monotype Corsiva" pitchFamily="66" charset="0"/>
              </a:rPr>
              <a:t>Цели</a:t>
            </a:r>
            <a:r>
              <a:rPr lang="ru-RU" sz="2800" dirty="0" smtClean="0">
                <a:latin typeface="Monotype Corsiva" pitchFamily="66" charset="0"/>
              </a:rPr>
              <a:t>: </a:t>
            </a:r>
            <a:r>
              <a:rPr lang="ru-RU" sz="2800" dirty="0">
                <a:latin typeface="Monotype Corsiva" pitchFamily="66" charset="0"/>
                <a:ea typeface="Calibri"/>
                <a:cs typeface="Times New Roman"/>
              </a:rPr>
              <a:t>Расширение представления детей о деньгах и статьях расхода семейного бюджета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r>
              <a:rPr lang="ru-RU" sz="2800" b="1" dirty="0" smtClean="0">
                <a:latin typeface="Monotype Corsiva" pitchFamily="66" charset="0"/>
              </a:rPr>
              <a:t>Задачи:</a:t>
            </a:r>
          </a:p>
          <a:p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Monotype Corsiva" pitchFamily="66" charset="0"/>
                <a:ea typeface="Calibri"/>
                <a:cs typeface="Times New Roman"/>
              </a:rPr>
              <a:t>- </a:t>
            </a:r>
            <a:r>
              <a:rPr lang="ru-RU" sz="2800" dirty="0" smtClean="0">
                <a:latin typeface="Monotype Corsiva" pitchFamily="66" charset="0"/>
                <a:ea typeface="Calibri"/>
                <a:cs typeface="Times New Roman"/>
              </a:rPr>
              <a:t>Познакомить </a:t>
            </a:r>
            <a:r>
              <a:rPr lang="ru-RU" sz="2800" dirty="0">
                <a:latin typeface="Monotype Corsiva" pitchFamily="66" charset="0"/>
                <a:ea typeface="Calibri"/>
                <a:cs typeface="Times New Roman"/>
              </a:rPr>
              <a:t>детей с понятием </a:t>
            </a:r>
            <a:r>
              <a:rPr lang="ru-RU" sz="2800" dirty="0" smtClean="0">
                <a:latin typeface="Monotype Corsiva" pitchFamily="66" charset="0"/>
                <a:ea typeface="Calibri"/>
                <a:cs typeface="Times New Roman"/>
              </a:rPr>
              <a:t>«деньги» ,«товар»;</a:t>
            </a:r>
            <a:endParaRPr lang="ru-RU" sz="2800" dirty="0">
              <a:latin typeface="Monotype Corsiva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Monotype Corsiva" pitchFamily="66" charset="0"/>
                <a:ea typeface="Calibri"/>
                <a:cs typeface="Times New Roman"/>
              </a:rPr>
              <a:t>-</a:t>
            </a:r>
            <a:r>
              <a:rPr lang="ru-RU" sz="2800" dirty="0" smtClean="0">
                <a:latin typeface="Monotype Corsiva" pitchFamily="66" charset="0"/>
                <a:ea typeface="Calibri"/>
                <a:cs typeface="Times New Roman"/>
              </a:rPr>
              <a:t>Сформировать </a:t>
            </a:r>
            <a:r>
              <a:rPr lang="ru-RU" sz="2800" dirty="0">
                <a:latin typeface="Monotype Corsiva" pitchFamily="66" charset="0"/>
                <a:ea typeface="Calibri"/>
                <a:cs typeface="Times New Roman"/>
              </a:rPr>
              <a:t>представление о том, что каждый товар имеет свою </a:t>
            </a:r>
            <a:r>
              <a:rPr lang="ru-RU" sz="2800" dirty="0" smtClean="0">
                <a:latin typeface="Monotype Corsiva" pitchFamily="66" charset="0"/>
                <a:ea typeface="Calibri"/>
                <a:cs typeface="Times New Roman"/>
              </a:rPr>
              <a:t>стоимость;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Monotype Corsiva" pitchFamily="66" charset="0"/>
                <a:ea typeface="Calibri"/>
                <a:cs typeface="Times New Roman"/>
              </a:rPr>
              <a:t>-Укрепление </a:t>
            </a:r>
            <a:r>
              <a:rPr lang="ru-RU" sz="2800" dirty="0">
                <a:latin typeface="Monotype Corsiva" pitchFamily="66" charset="0"/>
                <a:ea typeface="Calibri"/>
                <a:cs typeface="Times New Roman"/>
              </a:rPr>
              <a:t>семейных связей;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Monotype Corsiva" pitchFamily="66" charset="0"/>
                <a:ea typeface="Calibri"/>
                <a:cs typeface="Times New Roman"/>
              </a:rPr>
              <a:t>- Получение навыков совершения реальной покупки в магазине</a:t>
            </a:r>
            <a:r>
              <a:rPr lang="ru-RU" sz="2800" dirty="0" smtClean="0">
                <a:latin typeface="Monotype Corsiva" pitchFamily="66" charset="0"/>
                <a:ea typeface="Calibri"/>
                <a:cs typeface="Times New Roman"/>
              </a:rPr>
              <a:t>.</a:t>
            </a:r>
            <a:endParaRPr lang="ru-RU" sz="2800" dirty="0">
              <a:latin typeface="Monotype Corsiva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Monotype Corsiva" pitchFamily="66" charset="0"/>
                <a:ea typeface="Calibri"/>
                <a:cs typeface="Times New Roman"/>
              </a:rPr>
              <a:t>-Воспитывать </a:t>
            </a:r>
            <a:r>
              <a:rPr lang="ru-RU" sz="2800" dirty="0">
                <a:latin typeface="Monotype Corsiva" pitchFamily="66" charset="0"/>
                <a:ea typeface="Calibri"/>
                <a:cs typeface="Times New Roman"/>
              </a:rPr>
              <a:t>в детях  бережное отношение к денежным </a:t>
            </a:r>
            <a:r>
              <a:rPr lang="ru-RU" sz="2800" dirty="0" smtClean="0">
                <a:latin typeface="Monotype Corsiva" pitchFamily="66" charset="0"/>
                <a:ea typeface="Calibri"/>
                <a:cs typeface="Times New Roman"/>
              </a:rPr>
              <a:t>средствам;</a:t>
            </a:r>
            <a:endParaRPr lang="ru-RU" sz="2800" dirty="0">
              <a:latin typeface="Monotype Corsiva" pitchFamily="66" charset="0"/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037" y="548680"/>
            <a:ext cx="1354137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347" y="2924944"/>
            <a:ext cx="1354137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677" y="5447180"/>
            <a:ext cx="1354137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287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856984" cy="595855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Monotype Corsiva" pitchFamily="66" charset="0"/>
              </a:rPr>
              <a:t>Ожидаемый результат</a:t>
            </a:r>
            <a:r>
              <a:rPr lang="ru-RU" sz="2400" b="1" dirty="0" smtClean="0">
                <a:latin typeface="Monotype Corsiva" pitchFamily="66" charset="0"/>
              </a:rPr>
              <a:t>:</a:t>
            </a:r>
            <a:endParaRPr lang="ru-RU" sz="2400" b="1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Monotype Corsiva" pitchFamily="66" charset="0"/>
              </a:rPr>
              <a:t>Для детей</a:t>
            </a:r>
            <a:r>
              <a:rPr lang="ru-RU" sz="2400" b="1" dirty="0" smtClean="0">
                <a:latin typeface="Monotype Corsiva" pitchFamily="66" charset="0"/>
              </a:rPr>
              <a:t>:</a:t>
            </a:r>
            <a:endParaRPr lang="ru-RU" sz="2400" b="1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Monotype Corsiva" pitchFamily="66" charset="0"/>
              </a:rPr>
              <a:t>Активно использовать в игровой деятельности основные экономические понятия и категории, которым было уделено внимание в ходе реализации проектных мероприятий (деньги, цена, товар, семейный бюджет и пр.). Дети приобретают первичный экономический опыт, учатся устанавливать разумные экономические отношения в различных сферах жизнедеятельности</a:t>
            </a:r>
            <a:r>
              <a:rPr lang="ru-RU" sz="2400" b="1" dirty="0" smtClean="0">
                <a:latin typeface="Monotype Corsiva" pitchFamily="66" charset="0"/>
              </a:rPr>
              <a:t>;</a:t>
            </a:r>
            <a:endParaRPr lang="ru-RU" sz="2400" b="1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Monotype Corsiva" pitchFamily="66" charset="0"/>
              </a:rPr>
              <a:t>Для родителей</a:t>
            </a:r>
            <a:r>
              <a:rPr lang="ru-RU" sz="2400" b="1" dirty="0" smtClean="0">
                <a:latin typeface="Monotype Corsiva" pitchFamily="66" charset="0"/>
              </a:rPr>
              <a:t>:</a:t>
            </a:r>
            <a:endParaRPr lang="ru-RU" sz="2400" b="1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Monotype Corsiva" pitchFamily="66" charset="0"/>
              </a:rPr>
              <a:t>Получают дополнительные знания по экономическому воспитанию детей</a:t>
            </a:r>
            <a:r>
              <a:rPr lang="ru-RU" sz="2400" dirty="0" smtClean="0">
                <a:latin typeface="Monotype Corsiva" pitchFamily="66" charset="0"/>
              </a:rPr>
              <a:t>.</a:t>
            </a:r>
            <a:endParaRPr lang="ru-RU" sz="2400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Monotype Corsiva" pitchFamily="66" charset="0"/>
              </a:rPr>
              <a:t>Для педагогов</a:t>
            </a:r>
            <a:r>
              <a:rPr lang="ru-RU" sz="2400" b="1" dirty="0" smtClean="0">
                <a:latin typeface="Monotype Corsiva" pitchFamily="66" charset="0"/>
              </a:rPr>
              <a:t>:</a:t>
            </a:r>
            <a:endParaRPr lang="ru-RU" sz="2400" b="1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Monotype Corsiva" pitchFamily="66" charset="0"/>
              </a:rPr>
              <a:t>Получат систему работы по формировании экономического опыта детей.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354137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174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640960" cy="57461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latin typeface="Monotype Corsiva" pitchFamily="66" charset="0"/>
              </a:rPr>
              <a:t>Этапы проекта </a:t>
            </a:r>
            <a:r>
              <a:rPr lang="ru-RU" sz="3200" b="1" dirty="0" smtClean="0">
                <a:latin typeface="Monotype Corsiva" pitchFamily="66" charset="0"/>
              </a:rPr>
              <a:t>:</a:t>
            </a:r>
            <a:endParaRPr lang="ru-RU" sz="3200" b="1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Monotype Corsiva" pitchFamily="66" charset="0"/>
              </a:rPr>
              <a:t>1</a:t>
            </a:r>
            <a:r>
              <a:rPr lang="ru-RU" sz="2800" b="1" dirty="0">
                <a:latin typeface="Monotype Corsiva" pitchFamily="66" charset="0"/>
              </a:rPr>
              <a:t>. </a:t>
            </a:r>
            <a:r>
              <a:rPr lang="ru-RU" sz="2800" b="1" u="sng" dirty="0">
                <a:latin typeface="Monotype Corsiva" pitchFamily="66" charset="0"/>
              </a:rPr>
              <a:t>Подготовительный </a:t>
            </a:r>
            <a:r>
              <a:rPr lang="ru-RU" sz="2800" b="1" u="sng" dirty="0" smtClean="0">
                <a:latin typeface="Monotype Corsiva" pitchFamily="66" charset="0"/>
              </a:rPr>
              <a:t>этап</a:t>
            </a:r>
            <a:endParaRPr lang="ru-RU" sz="2800" b="1" u="sng" dirty="0">
              <a:latin typeface="Monotype Corsiva" pitchFamily="66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Анализ </a:t>
            </a:r>
            <a:r>
              <a:rPr lang="ru-RU" sz="2400" dirty="0">
                <a:latin typeface="Monotype Corsiva" pitchFamily="66" charset="0"/>
              </a:rPr>
              <a:t>проблемы – повысить способность решать мыслительные операции для детей любого возраста</a:t>
            </a:r>
            <a:r>
              <a:rPr lang="ru-RU" sz="2400" dirty="0" smtClean="0">
                <a:latin typeface="Monotype Corsiva" pitchFamily="66" charset="0"/>
              </a:rPr>
              <a:t>.</a:t>
            </a:r>
            <a:endParaRPr lang="ru-RU" sz="2400" dirty="0">
              <a:latin typeface="Monotype Corsiva" pitchFamily="66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Подбор </a:t>
            </a:r>
            <a:r>
              <a:rPr lang="ru-RU" sz="2400" dirty="0">
                <a:latin typeface="Monotype Corsiva" pitchFamily="66" charset="0"/>
              </a:rPr>
              <a:t>методической, справочной, художественной</a:t>
            </a:r>
            <a:r>
              <a:rPr lang="ru-RU" sz="2400" dirty="0" smtClean="0">
                <a:latin typeface="Monotype Corsiva" pitchFamily="66" charset="0"/>
              </a:rPr>
              <a:t>, энциклопедической </a:t>
            </a:r>
            <a:r>
              <a:rPr lang="ru-RU" sz="2400" dirty="0">
                <a:latin typeface="Monotype Corsiva" pitchFamily="66" charset="0"/>
              </a:rPr>
              <a:t>литературы по выбранной тематике проекта</a:t>
            </a:r>
            <a:r>
              <a:rPr lang="ru-RU" sz="2400" dirty="0" smtClean="0">
                <a:latin typeface="Monotype Corsiva" pitchFamily="66" charset="0"/>
              </a:rPr>
              <a:t>.</a:t>
            </a:r>
            <a:endParaRPr lang="ru-RU" sz="2400" dirty="0">
              <a:latin typeface="Monotype Corsiva" pitchFamily="66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-Подбор </a:t>
            </a:r>
            <a:r>
              <a:rPr lang="ru-RU" sz="2400" dirty="0">
                <a:latin typeface="Monotype Corsiva" pitchFamily="66" charset="0"/>
              </a:rPr>
              <a:t>необходимых игр и упражнений для практического обогащения проекта</a:t>
            </a:r>
            <a:r>
              <a:rPr lang="ru-RU" sz="2400" dirty="0" smtClean="0">
                <a:latin typeface="Monotype Corsiva" pitchFamily="66" charset="0"/>
              </a:rPr>
              <a:t>.</a:t>
            </a:r>
            <a:endParaRPr lang="ru-RU" sz="2400" dirty="0">
              <a:latin typeface="Monotype Corsiva" pitchFamily="66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Информирование </a:t>
            </a:r>
            <a:r>
              <a:rPr lang="ru-RU" sz="2400" dirty="0">
                <a:latin typeface="Monotype Corsiva" pitchFamily="66" charset="0"/>
              </a:rPr>
              <a:t>родителей о планировании работы с детьми по проекту </a:t>
            </a:r>
            <a:r>
              <a:rPr lang="ru-RU" sz="2400" dirty="0" smtClean="0">
                <a:latin typeface="Monotype Corsiva" pitchFamily="66" charset="0"/>
              </a:rPr>
              <a:t>«Страна </a:t>
            </a:r>
            <a:r>
              <a:rPr lang="ru-RU" sz="2400" dirty="0" err="1" smtClean="0">
                <a:latin typeface="Monotype Corsiva" pitchFamily="66" charset="0"/>
              </a:rPr>
              <a:t>Финансия</a:t>
            </a:r>
            <a:r>
              <a:rPr lang="ru-RU" sz="2400" dirty="0" smtClean="0">
                <a:latin typeface="Monotype Corsiva" pitchFamily="66" charset="0"/>
              </a:rPr>
              <a:t>».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>
                <a:latin typeface="Monotype Corsiva" pitchFamily="66" charset="0"/>
              </a:rPr>
              <a:t>Методы</a:t>
            </a:r>
            <a:r>
              <a:rPr lang="ru-RU" sz="2400" b="1" i="1" dirty="0" smtClean="0">
                <a:latin typeface="Monotype Corsiva" pitchFamily="66" charset="0"/>
              </a:rPr>
              <a:t>: </a:t>
            </a:r>
            <a:r>
              <a:rPr lang="ru-RU" sz="2400" u="sng" dirty="0">
                <a:latin typeface="Monotype Corsiva" pitchFamily="66" charset="0"/>
              </a:rPr>
              <a:t>с</a:t>
            </a:r>
            <a:r>
              <a:rPr lang="ru-RU" sz="2400" u="sng" dirty="0" smtClean="0">
                <a:latin typeface="Monotype Corsiva" pitchFamily="66" charset="0"/>
              </a:rPr>
              <a:t>ловесный , практический, наглядный.</a:t>
            </a:r>
            <a:endParaRPr lang="ru-RU" sz="2400" u="sng" dirty="0">
              <a:latin typeface="Monotype Corsiva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354137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959" y="5373216"/>
            <a:ext cx="13589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829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323" y="54050"/>
            <a:ext cx="8784976" cy="667516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u="sng" dirty="0">
                <a:latin typeface="Monotype Corsiva" pitchFamily="66" charset="0"/>
              </a:rPr>
              <a:t>2. Основной </a:t>
            </a:r>
            <a:r>
              <a:rPr lang="ru-RU" sz="2800" b="1" u="sng" dirty="0" smtClean="0">
                <a:latin typeface="Monotype Corsiva" pitchFamily="66" charset="0"/>
              </a:rPr>
              <a:t>этап</a:t>
            </a:r>
            <a:endParaRPr lang="ru-RU" sz="2800" b="1" u="sng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atin typeface="Monotype Corsiva" pitchFamily="66" charset="0"/>
              </a:rPr>
              <a:t>- </a:t>
            </a:r>
            <a:r>
              <a:rPr lang="ru-RU" sz="2200" b="1" dirty="0">
                <a:latin typeface="Monotype Corsiva" pitchFamily="66" charset="0"/>
              </a:rPr>
              <a:t>Беседа: </a:t>
            </a:r>
            <a:r>
              <a:rPr lang="ru-RU" sz="2200" dirty="0">
                <a:latin typeface="Monotype Corsiva" pitchFamily="66" charset="0"/>
              </a:rPr>
              <a:t>«Что мы знаем о деньгах</a:t>
            </a:r>
            <a:r>
              <a:rPr lang="ru-RU" sz="2200" dirty="0" smtClean="0">
                <a:latin typeface="Monotype Corsiva" pitchFamily="66" charset="0"/>
              </a:rPr>
              <a:t>».</a:t>
            </a:r>
            <a:endParaRPr lang="ru-RU" sz="2200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atin typeface="Monotype Corsiva" pitchFamily="66" charset="0"/>
              </a:rPr>
              <a:t>-</a:t>
            </a:r>
            <a:r>
              <a:rPr lang="ru-RU" sz="2200" b="1" dirty="0">
                <a:latin typeface="Monotype Corsiva" pitchFamily="66" charset="0"/>
              </a:rPr>
              <a:t>Чтение сказок с экономическими понятиями: </a:t>
            </a:r>
            <a:r>
              <a:rPr lang="ru-RU" sz="2200" dirty="0">
                <a:latin typeface="Monotype Corsiva" pitchFamily="66" charset="0"/>
              </a:rPr>
              <a:t>(К. Чуковский «Муха-Цокотуха», С. Михалков «Как старик корову продавал», А. </a:t>
            </a:r>
            <a:r>
              <a:rPr lang="ru-RU" sz="2200" dirty="0" err="1">
                <a:latin typeface="Monotype Corsiva" pitchFamily="66" charset="0"/>
              </a:rPr>
              <a:t>Галлана</a:t>
            </a:r>
            <a:r>
              <a:rPr lang="ru-RU" sz="2200" dirty="0">
                <a:latin typeface="Monotype Corsiva" pitchFamily="66" charset="0"/>
              </a:rPr>
              <a:t> восточная арабская сказка «Али-баба и сорок разбойников», А. С. Пушкин «Сказка о Попе и работнике его </a:t>
            </a:r>
            <a:r>
              <a:rPr lang="ru-RU" sz="2200" dirty="0" err="1">
                <a:latin typeface="Monotype Corsiva" pitchFamily="66" charset="0"/>
              </a:rPr>
              <a:t>Балде</a:t>
            </a:r>
            <a:r>
              <a:rPr lang="ru-RU" sz="2200" dirty="0" smtClean="0">
                <a:latin typeface="Monotype Corsiva" pitchFamily="66" charset="0"/>
              </a:rPr>
              <a:t>».</a:t>
            </a:r>
            <a:endParaRPr lang="ru-RU" sz="2200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atin typeface="Monotype Corsiva" pitchFamily="66" charset="0"/>
              </a:rPr>
              <a:t>- Создание коллекции русских и иностранных денег</a:t>
            </a:r>
            <a:r>
              <a:rPr lang="ru-RU" sz="2200" dirty="0" smtClean="0">
                <a:latin typeface="Monotype Corsiva" pitchFamily="66" charset="0"/>
              </a:rPr>
              <a:t>.</a:t>
            </a:r>
            <a:endParaRPr lang="ru-RU" sz="2200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atin typeface="Monotype Corsiva" pitchFamily="66" charset="0"/>
              </a:rPr>
              <a:t>- </a:t>
            </a:r>
            <a:r>
              <a:rPr lang="ru-RU" sz="2200" b="1" dirty="0">
                <a:latin typeface="Monotype Corsiva" pitchFamily="66" charset="0"/>
              </a:rPr>
              <a:t>Проведение прогулки: </a:t>
            </a:r>
            <a:r>
              <a:rPr lang="ru-RU" sz="2200" dirty="0" smtClean="0">
                <a:latin typeface="Monotype Corsiva" pitchFamily="66" charset="0"/>
              </a:rPr>
              <a:t>«Банк и магазин в Хатанге».</a:t>
            </a:r>
            <a:endParaRPr lang="ru-RU" sz="2200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b="1" dirty="0">
                <a:latin typeface="Monotype Corsiva" pitchFamily="66" charset="0"/>
              </a:rPr>
              <a:t>- Просмотр мультфильмов: </a:t>
            </a:r>
            <a:r>
              <a:rPr lang="ru-RU" sz="2200" dirty="0">
                <a:latin typeface="Monotype Corsiva" pitchFamily="66" charset="0"/>
              </a:rPr>
              <a:t>«Как старик корову продавал», «Простоквашино -клад», «Сказка о Попе и работнике его </a:t>
            </a:r>
            <a:r>
              <a:rPr lang="ru-RU" sz="2200" dirty="0" err="1">
                <a:latin typeface="Monotype Corsiva" pitchFamily="66" charset="0"/>
              </a:rPr>
              <a:t>Балде</a:t>
            </a:r>
            <a:r>
              <a:rPr lang="ru-RU" sz="2200" dirty="0">
                <a:latin typeface="Monotype Corsiva" pitchFamily="66" charset="0"/>
              </a:rPr>
              <a:t>», «Аленький цветочек» С. Т. Аксаков</a:t>
            </a:r>
            <a:r>
              <a:rPr lang="ru-RU" sz="2200" dirty="0" smtClean="0">
                <a:latin typeface="Monotype Corsiva" pitchFamily="66" charset="0"/>
              </a:rPr>
              <a:t>.</a:t>
            </a:r>
            <a:endParaRPr lang="ru-RU" sz="2200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atin typeface="Monotype Corsiva" pitchFamily="66" charset="0"/>
              </a:rPr>
              <a:t>- </a:t>
            </a:r>
            <a:r>
              <a:rPr lang="ru-RU" sz="2200" b="1" dirty="0">
                <a:latin typeface="Monotype Corsiva" pitchFamily="66" charset="0"/>
              </a:rPr>
              <a:t>Обучающие видео: </a:t>
            </a:r>
            <a:r>
              <a:rPr lang="ru-RU" sz="2200" dirty="0">
                <a:latin typeface="Monotype Corsiva" pitchFamily="66" charset="0"/>
              </a:rPr>
              <a:t>Азбука денег Тетушки Совы</a:t>
            </a:r>
            <a:r>
              <a:rPr lang="ru-RU" sz="2200" dirty="0" smtClean="0">
                <a:latin typeface="Monotype Corsiva" pitchFamily="66" charset="0"/>
              </a:rPr>
              <a:t>.</a:t>
            </a:r>
            <a:endParaRPr lang="ru-RU" sz="2200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atin typeface="Monotype Corsiva" pitchFamily="66" charset="0"/>
              </a:rPr>
              <a:t>- </a:t>
            </a:r>
            <a:r>
              <a:rPr lang="ru-RU" sz="2200" b="1" dirty="0">
                <a:latin typeface="Monotype Corsiva" pitchFamily="66" charset="0"/>
              </a:rPr>
              <a:t>Беседа с родителями: </a:t>
            </a:r>
            <a:r>
              <a:rPr lang="ru-RU" sz="2200" dirty="0">
                <a:latin typeface="Monotype Corsiva" pitchFamily="66" charset="0"/>
              </a:rPr>
              <a:t>«В чем нам деньги помогают</a:t>
            </a:r>
            <a:r>
              <a:rPr lang="ru-RU" sz="2200" dirty="0" smtClean="0">
                <a:latin typeface="Monotype Corsiva" pitchFamily="66" charset="0"/>
              </a:rPr>
              <a:t>».</a:t>
            </a:r>
            <a:endParaRPr lang="ru-RU" sz="2200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atin typeface="Monotype Corsiva" pitchFamily="66" charset="0"/>
              </a:rPr>
              <a:t>- </a:t>
            </a:r>
            <a:r>
              <a:rPr lang="ru-RU" sz="2200" b="1" dirty="0">
                <a:latin typeface="Monotype Corsiva" pitchFamily="66" charset="0"/>
              </a:rPr>
              <a:t>Сюжетно-ролевая игра: </a:t>
            </a:r>
            <a:r>
              <a:rPr lang="ru-RU" sz="2200" dirty="0">
                <a:latin typeface="Monotype Corsiva" pitchFamily="66" charset="0"/>
              </a:rPr>
              <a:t>«Магазин».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057" y="2492896"/>
            <a:ext cx="1354137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984" y="-6484"/>
            <a:ext cx="13589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847" y="5157192"/>
            <a:ext cx="13589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41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323" y="672966"/>
            <a:ext cx="7802053" cy="58610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u="sng" dirty="0">
                <a:latin typeface="Monotype Corsiva" pitchFamily="66" charset="0"/>
              </a:rPr>
              <a:t>3. Заключительный </a:t>
            </a:r>
            <a:r>
              <a:rPr lang="ru-RU" sz="2800" b="1" u="sng" dirty="0" smtClean="0">
                <a:latin typeface="Monotype Corsiva" pitchFamily="66" charset="0"/>
              </a:rPr>
              <a:t>этап</a:t>
            </a:r>
            <a:endParaRPr lang="ru-RU" sz="2800" b="1" u="sng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Monotype Corsiva" pitchFamily="66" charset="0"/>
              </a:rPr>
              <a:t>Презентация материалов проекта </a:t>
            </a:r>
            <a:r>
              <a:rPr lang="ru-RU" sz="2400" dirty="0" smtClean="0">
                <a:latin typeface="Monotype Corsiva" pitchFamily="66" charset="0"/>
              </a:rPr>
              <a:t>:</a:t>
            </a:r>
            <a:endParaRPr lang="ru-RU" sz="2400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Monotype Corsiva" pitchFamily="66" charset="0"/>
              </a:rPr>
              <a:t>1. Фотовыставка в группе родителей </a:t>
            </a:r>
            <a:r>
              <a:rPr lang="ru-RU" sz="2400" dirty="0" smtClean="0">
                <a:latin typeface="Monotype Corsiva" pitchFamily="66" charset="0"/>
              </a:rPr>
              <a:t>«</a:t>
            </a:r>
            <a:r>
              <a:rPr lang="en-US" sz="2400" dirty="0" err="1" smtClean="0">
                <a:latin typeface="Monotype Corsiva" pitchFamily="66" charset="0"/>
              </a:rPr>
              <a:t>WhatsApp</a:t>
            </a:r>
            <a:r>
              <a:rPr lang="ru-RU" sz="2400" dirty="0" smtClean="0">
                <a:latin typeface="Monotype Corsiva" pitchFamily="66" charset="0"/>
              </a:rPr>
              <a:t>».</a:t>
            </a:r>
            <a:endParaRPr lang="ru-RU" sz="2400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Monotype Corsiva" pitchFamily="66" charset="0"/>
              </a:rPr>
              <a:t>2. Отчет на педагогическом совете ДОУ (презентация</a:t>
            </a:r>
            <a:r>
              <a:rPr lang="ru-RU" sz="2400" dirty="0" smtClean="0">
                <a:latin typeface="Monotype Corsiva" pitchFamily="66" charset="0"/>
              </a:rPr>
              <a:t>)</a:t>
            </a:r>
            <a:endParaRPr lang="ru-RU" sz="2400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Monotype Corsiva" pitchFamily="66" charset="0"/>
              </a:rPr>
              <a:t>Взаимодействие с родителями</a:t>
            </a:r>
            <a:r>
              <a:rPr lang="ru-RU" sz="2400" dirty="0" smtClean="0">
                <a:latin typeface="Monotype Corsiva" pitchFamily="66" charset="0"/>
              </a:rPr>
              <a:t>:</a:t>
            </a:r>
            <a:endParaRPr lang="ru-RU" sz="2400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Monotype Corsiva" pitchFamily="66" charset="0"/>
              </a:rPr>
              <a:t>1. Пословицы, поговорки и загадки про деньги</a:t>
            </a:r>
            <a:r>
              <a:rPr lang="ru-RU" sz="2400" dirty="0" smtClean="0">
                <a:latin typeface="Monotype Corsiva" pitchFamily="66" charset="0"/>
              </a:rPr>
              <a:t>.</a:t>
            </a:r>
            <a:endParaRPr lang="ru-RU" sz="2400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Monotype Corsiva" pitchFamily="66" charset="0"/>
              </a:rPr>
              <a:t>2. Информация в родительском уголке на тему: «Финансовая грамотность для </a:t>
            </a:r>
            <a:r>
              <a:rPr lang="ru-RU" sz="2400" dirty="0" smtClean="0">
                <a:latin typeface="Monotype Corsiva" pitchFamily="66" charset="0"/>
              </a:rPr>
              <a:t>дошкольников»</a:t>
            </a:r>
            <a:endParaRPr lang="ru-RU" sz="2400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Monotype Corsiva" pitchFamily="66" charset="0"/>
              </a:rPr>
              <a:t>3. Создание совместно с родителями коллекции монет и купюр</a:t>
            </a:r>
            <a:r>
              <a:rPr lang="ru-RU" sz="2400" dirty="0" smtClean="0">
                <a:latin typeface="Monotype Corsiva" pitchFamily="66" charset="0"/>
              </a:rPr>
              <a:t>.</a:t>
            </a:r>
            <a:endParaRPr lang="ru-RU" sz="2400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Monotype Corsiva" pitchFamily="66" charset="0"/>
              </a:rPr>
              <a:t>4. Фотовыставка в группе 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en-US" sz="2400" dirty="0">
                <a:latin typeface="Monotype Corsiva" pitchFamily="66" charset="0"/>
              </a:rPr>
              <a:t>«</a:t>
            </a:r>
            <a:r>
              <a:rPr lang="en-US" sz="2400" dirty="0" err="1">
                <a:latin typeface="Monotype Corsiva" pitchFamily="66" charset="0"/>
              </a:rPr>
              <a:t>WhatsApp</a:t>
            </a:r>
            <a:r>
              <a:rPr lang="en-US" sz="2400" dirty="0" smtClean="0">
                <a:latin typeface="Monotype Corsiva" pitchFamily="66" charset="0"/>
              </a:rPr>
              <a:t>».</a:t>
            </a:r>
            <a:r>
              <a:rPr lang="ru-RU" sz="2400" dirty="0" smtClean="0">
                <a:latin typeface="Monotype Corsiva" pitchFamily="66" charset="0"/>
              </a:rPr>
              <a:t> «</a:t>
            </a:r>
            <a:r>
              <a:rPr lang="ru-RU" sz="2400" dirty="0">
                <a:latin typeface="Monotype Corsiva" pitchFamily="66" charset="0"/>
              </a:rPr>
              <a:t>Как я ходил в </a:t>
            </a:r>
            <a:r>
              <a:rPr lang="ru-RU" sz="2400" dirty="0" smtClean="0">
                <a:latin typeface="Monotype Corsiva" pitchFamily="66" charset="0"/>
              </a:rPr>
              <a:t>магазин и банк».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057" y="2492896"/>
            <a:ext cx="1354137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984" y="-6484"/>
            <a:ext cx="13589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887" y="5157192"/>
            <a:ext cx="13589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173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323" y="404664"/>
            <a:ext cx="8666149" cy="624170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atin typeface="Monotype Corsiva" pitchFamily="66" charset="0"/>
              </a:rPr>
              <a:t>Литература: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u="sng" dirty="0" smtClean="0">
                <a:latin typeface="Monotype Corsiva" pitchFamily="66" charset="0"/>
              </a:rPr>
              <a:t>1</a:t>
            </a:r>
            <a:r>
              <a:rPr lang="ru-RU" sz="2000" u="sng" dirty="0">
                <a:latin typeface="Monotype Corsiva" pitchFamily="66" charset="0"/>
              </a:rPr>
              <a:t>. Жуйкова Т. П. «Экономическое воспитание детей старшего дошкольного возраста 2016 .-№3.-с. 821-823</a:t>
            </a:r>
            <a:r>
              <a:rPr lang="ru-RU" sz="2000" u="sng" dirty="0" smtClean="0">
                <a:latin typeface="Monotype Corsiva" pitchFamily="66" charset="0"/>
              </a:rPr>
              <a:t>»</a:t>
            </a:r>
            <a:endParaRPr lang="ru-RU" sz="2000" u="sng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u="sng" dirty="0">
                <a:latin typeface="Monotype Corsiva" pitchFamily="66" charset="0"/>
              </a:rPr>
              <a:t>2. Зеленцова А. В. «Повышение финансовой грамотности населения : международный опыт и российская практика. - М. : </a:t>
            </a:r>
            <a:r>
              <a:rPr lang="ru-RU" sz="2000" u="sng" dirty="0" err="1">
                <a:latin typeface="Monotype Corsiva" pitchFamily="66" charset="0"/>
              </a:rPr>
              <a:t>КноРус</a:t>
            </a:r>
            <a:r>
              <a:rPr lang="ru-RU" sz="2000" u="sng" dirty="0">
                <a:latin typeface="Monotype Corsiva" pitchFamily="66" charset="0"/>
              </a:rPr>
              <a:t>, 2012.- 106с</a:t>
            </a:r>
            <a:r>
              <a:rPr lang="ru-RU" sz="2000" u="sng" dirty="0" smtClean="0">
                <a:latin typeface="Monotype Corsiva" pitchFamily="66" charset="0"/>
              </a:rPr>
              <a:t>.»</a:t>
            </a:r>
            <a:endParaRPr lang="ru-RU" sz="2000" u="sng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u="sng" dirty="0">
                <a:latin typeface="Monotype Corsiva" pitchFamily="66" charset="0"/>
              </a:rPr>
              <a:t>3. </a:t>
            </a:r>
            <a:r>
              <a:rPr lang="ru-RU" sz="2000" u="sng" dirty="0" err="1">
                <a:latin typeface="Monotype Corsiva" pitchFamily="66" charset="0"/>
              </a:rPr>
              <a:t>Крючкова</a:t>
            </a:r>
            <a:r>
              <a:rPr lang="ru-RU" sz="2000" u="sng" dirty="0">
                <a:latin typeface="Monotype Corsiva" pitchFamily="66" charset="0"/>
              </a:rPr>
              <a:t> Н. А. Учебно-методическое пособие по повышению финансовой грамотности «Первые шаги по ступеням финансовой грамотности» для дошкольников,- Калининград, 2013.-26с</a:t>
            </a:r>
            <a:r>
              <a:rPr lang="ru-RU" sz="2000" u="sng" dirty="0" smtClean="0">
                <a:latin typeface="Monotype Corsiva" pitchFamily="66" charset="0"/>
              </a:rPr>
              <a:t>.</a:t>
            </a:r>
            <a:endParaRPr lang="ru-RU" sz="2000" u="sng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u="sng" dirty="0">
                <a:latin typeface="Monotype Corsiva" pitchFamily="66" charset="0"/>
              </a:rPr>
              <a:t>4. </a:t>
            </a:r>
            <a:r>
              <a:rPr lang="ru-RU" sz="2000" u="sng" dirty="0" err="1">
                <a:latin typeface="Monotype Corsiva" pitchFamily="66" charset="0"/>
              </a:rPr>
              <a:t>Курак</a:t>
            </a:r>
            <a:r>
              <a:rPr lang="ru-RU" sz="2000" u="sng" dirty="0">
                <a:latin typeface="Monotype Corsiva" pitchFamily="66" charset="0"/>
              </a:rPr>
              <a:t> Е. А. Экономическое воспитание дошкольников: Примерная программа, перспективное планирование, конспекты занятий/Под. Ред. Е. А </a:t>
            </a:r>
            <a:r>
              <a:rPr lang="ru-RU" sz="2000" u="sng" dirty="0" err="1">
                <a:latin typeface="Monotype Corsiva" pitchFamily="66" charset="0"/>
              </a:rPr>
              <a:t>Курака</a:t>
            </a:r>
            <a:r>
              <a:rPr lang="ru-RU" sz="2000" u="sng" dirty="0">
                <a:latin typeface="Monotype Corsiva" pitchFamily="66" charset="0"/>
              </a:rPr>
              <a:t>. –М. :ТЦ Сфера, 2002.-80с</a:t>
            </a:r>
            <a:r>
              <a:rPr lang="ru-RU" sz="2000" u="sng" dirty="0" smtClean="0">
                <a:latin typeface="Monotype Corsiva" pitchFamily="66" charset="0"/>
              </a:rPr>
              <a:t>.</a:t>
            </a:r>
            <a:endParaRPr lang="ru-RU" sz="2000" u="sng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u="sng" dirty="0" smtClean="0">
                <a:latin typeface="Monotype Corsiva" pitchFamily="66" charset="0"/>
              </a:rPr>
              <a:t>5.Шатова </a:t>
            </a:r>
            <a:r>
              <a:rPr lang="ru-RU" sz="2000" u="sng" dirty="0">
                <a:latin typeface="Monotype Corsiva" pitchFamily="66" charset="0"/>
              </a:rPr>
              <a:t>А. Д. Экономическое воспитание дошкольников. Учебно-методическое пособие. М. : Педагогическое общество России, 2005.-256</a:t>
            </a:r>
            <a:r>
              <a:rPr lang="ru-RU" sz="2000" u="sng" dirty="0" smtClean="0">
                <a:latin typeface="Monotype Corsiva" pitchFamily="66" charset="0"/>
              </a:rPr>
              <a:t>.</a:t>
            </a:r>
            <a:endParaRPr lang="ru-RU" sz="2000" u="sng" dirty="0">
              <a:latin typeface="Monotype Corsiva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u="sng" dirty="0" smtClean="0">
                <a:latin typeface="Monotype Corsiva" pitchFamily="66" charset="0"/>
              </a:rPr>
              <a:t>6. </a:t>
            </a:r>
            <a:r>
              <a:rPr lang="ru-RU" sz="2000" u="sng" dirty="0">
                <a:latin typeface="Monotype Corsiva" pitchFamily="66" charset="0"/>
              </a:rPr>
              <a:t>Шорыгина Т. А. Беседы об экономике: Методические рекомендации. - М. :ТЦ Сфера, 2009.-96с</a:t>
            </a:r>
            <a:r>
              <a:rPr lang="ru-RU" sz="2000" u="sng" dirty="0" smtClean="0">
                <a:latin typeface="Monotype Corsiva" pitchFamily="66" charset="0"/>
              </a:rPr>
              <a:t>.</a:t>
            </a:r>
            <a:endParaRPr lang="ru-RU" sz="2000" u="sng" dirty="0">
              <a:latin typeface="Monotype Corsiva" pitchFamily="66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100" y="5013176"/>
            <a:ext cx="13589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258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627</TotalTime>
  <Words>870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Ясли</dc:creator>
  <cp:lastModifiedBy>МММ</cp:lastModifiedBy>
  <cp:revision>52</cp:revision>
  <dcterms:created xsi:type="dcterms:W3CDTF">2016-10-31T06:17:20Z</dcterms:created>
  <dcterms:modified xsi:type="dcterms:W3CDTF">2022-09-19T06:02:34Z</dcterms:modified>
</cp:coreProperties>
</file>