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87" r:id="rId4"/>
    <p:sldId id="288" r:id="rId5"/>
    <p:sldId id="293" r:id="rId6"/>
    <p:sldId id="290" r:id="rId7"/>
    <p:sldId id="256" r:id="rId8"/>
    <p:sldId id="259" r:id="rId9"/>
    <p:sldId id="257" r:id="rId10"/>
    <p:sldId id="262" r:id="rId11"/>
    <p:sldId id="266" r:id="rId12"/>
    <p:sldId id="265" r:id="rId13"/>
    <p:sldId id="291" r:id="rId14"/>
    <p:sldId id="264" r:id="rId15"/>
    <p:sldId id="267" r:id="rId16"/>
    <p:sldId id="268" r:id="rId17"/>
    <p:sldId id="275" r:id="rId18"/>
    <p:sldId id="277" r:id="rId19"/>
    <p:sldId id="278" r:id="rId20"/>
    <p:sldId id="270" r:id="rId21"/>
    <p:sldId id="269" r:id="rId22"/>
    <p:sldId id="273" r:id="rId23"/>
    <p:sldId id="292" r:id="rId24"/>
    <p:sldId id="271" r:id="rId25"/>
    <p:sldId id="274" r:id="rId26"/>
    <p:sldId id="279" r:id="rId27"/>
    <p:sldId id="276" r:id="rId28"/>
    <p:sldId id="286" r:id="rId29"/>
    <p:sldId id="283" r:id="rId30"/>
    <p:sldId id="285" r:id="rId31"/>
    <p:sldId id="28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8000"/>
    <a:srgbClr val="FF00FF"/>
    <a:srgbClr val="3333FF"/>
    <a:srgbClr val="33CC33"/>
    <a:srgbClr val="FFFF00"/>
    <a:srgbClr val="0000FF"/>
    <a:srgbClr val="00FFFF"/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946" autoAdjust="0"/>
  </p:normalViewPr>
  <p:slideViewPr>
    <p:cSldViewPr>
      <p:cViewPr varScale="1">
        <p:scale>
          <a:sx n="73" d="100"/>
          <a:sy n="73" d="100"/>
        </p:scale>
        <p:origin x="147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54;&#1083;&#1077;&#1075;\Desktop\&#1072;&#1090;&#1090;&#1077;&#1089;&#1090;&#1072;&#1094;&#1080;&#1103;%202017-18\&#1082;&#1088;&#1080;&#1089;&#1090;&#1080;&#1085;&#1077;\&#1089;&#1088;&#1072;&#1074;&#1085;&#1080;&#1090;&#1077;&#1083;&#1100;&#1085;&#1072;&#1103;%20&#1087;&#1086;%20&#1079;&#1072;&#1073;-&#1090;&#1080;%20&#1079;&#1072;%202009-2011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100" baseline="0" dirty="0"/>
              <a:t>Мониторинг уровня заболеваемости</a:t>
            </a:r>
            <a:r>
              <a:rPr lang="en-US" sz="1100" baseline="0" dirty="0"/>
              <a:t> </a:t>
            </a:r>
            <a:r>
              <a:rPr lang="ru-RU" sz="1100" dirty="0"/>
              <a:t>за </a:t>
            </a:r>
            <a:r>
              <a:rPr lang="ru-RU" sz="1100" dirty="0" smtClean="0"/>
              <a:t>2014-2017 </a:t>
            </a:r>
            <a:r>
              <a:rPr lang="ru-RU" sz="1100" dirty="0"/>
              <a:t>год</a:t>
            </a:r>
          </a:p>
        </c:rich>
      </c:tx>
      <c:layout>
        <c:manualLayout>
          <c:xMode val="edge"/>
          <c:yMode val="edge"/>
          <c:x val="0.30866637869292546"/>
          <c:y val="0.12394181257053585"/>
        </c:manualLayout>
      </c:layout>
      <c:overlay val="0"/>
    </c:title>
    <c:autoTitleDeleted val="0"/>
    <c:view3D>
      <c:rotX val="10"/>
      <c:hPercent val="59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281583799659746"/>
          <c:y val="0.11815654687311199"/>
          <c:w val="0.62923648748455874"/>
          <c:h val="0.66515323029780027"/>
        </c:manualLayout>
      </c:layout>
      <c:bar3DChart>
        <c:barDir val="col"/>
        <c:grouping val="clustered"/>
        <c:varyColors val="0"/>
        <c:ser>
          <c:idx val="0"/>
          <c:order val="0"/>
          <c:tx>
            <c:v>2014-2015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Лист3!$A$2:$A$40</c:f>
              <c:numCache>
                <c:formatCode>General</c:formatCode>
                <c:ptCount val="39"/>
              </c:numCache>
            </c:numRef>
          </c:cat>
          <c:val>
            <c:numLit>
              <c:formatCode>General</c:formatCode>
              <c:ptCount val="1"/>
              <c:pt idx="0">
                <c:v>15</c:v>
              </c:pt>
            </c:numLit>
          </c:val>
          <c:extLst>
            <c:ext xmlns:c16="http://schemas.microsoft.com/office/drawing/2014/chart" uri="{C3380CC4-5D6E-409C-BE32-E72D297353CC}">
              <c16:uniqueId val="{00000000-0A05-49C7-9BF0-8283FA5805A9}"/>
            </c:ext>
          </c:extLst>
        </c:ser>
        <c:ser>
          <c:idx val="1"/>
          <c:order val="1"/>
          <c:tx>
            <c:v>2015-2016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Лист3!$A$2:$A$40</c:f>
              <c:numCache>
                <c:formatCode>General</c:formatCode>
                <c:ptCount val="39"/>
              </c:numCache>
            </c:numRef>
          </c:cat>
          <c:val>
            <c:numLit>
              <c:formatCode>General</c:formatCode>
              <c:ptCount val="1"/>
              <c:pt idx="0">
                <c:v>12</c:v>
              </c:pt>
            </c:numLit>
          </c:val>
          <c:extLst>
            <c:ext xmlns:c16="http://schemas.microsoft.com/office/drawing/2014/chart" uri="{C3380CC4-5D6E-409C-BE32-E72D297353CC}">
              <c16:uniqueId val="{00000001-0A05-49C7-9BF0-8283FA5805A9}"/>
            </c:ext>
          </c:extLst>
        </c:ser>
        <c:ser>
          <c:idx val="2"/>
          <c:order val="2"/>
          <c:tx>
            <c:v>2016-2017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Лист3!$A$2:$A$40</c:f>
              <c:numCache>
                <c:formatCode>General</c:formatCode>
                <c:ptCount val="39"/>
              </c:numCache>
            </c:numRef>
          </c:cat>
          <c:val>
            <c:numLit>
              <c:formatCode>General</c:formatCode>
              <c:ptCount val="1"/>
              <c:pt idx="0">
                <c:v>10</c:v>
              </c:pt>
            </c:numLit>
          </c:val>
          <c:extLst>
            <c:ext xmlns:c16="http://schemas.microsoft.com/office/drawing/2014/chart" uri="{C3380CC4-5D6E-409C-BE32-E72D297353CC}">
              <c16:uniqueId val="{00000002-0A05-49C7-9BF0-8283FA5805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4201856"/>
        <c:axId val="84203392"/>
        <c:axId val="0"/>
      </c:bar3DChart>
      <c:catAx>
        <c:axId val="84201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ru-RU"/>
          </a:p>
        </c:txPr>
        <c:crossAx val="84203392"/>
        <c:crosses val="autoZero"/>
        <c:auto val="1"/>
        <c:lblAlgn val="ctr"/>
        <c:lblOffset val="100"/>
        <c:noMultiLvlLbl val="0"/>
      </c:catAx>
      <c:valAx>
        <c:axId val="84203392"/>
        <c:scaling>
          <c:orientation val="minMax"/>
          <c:max val="1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% заболеваемости</a:t>
                </a:r>
              </a:p>
            </c:rich>
          </c:tx>
          <c:layout>
            <c:manualLayout>
              <c:xMode val="edge"/>
              <c:yMode val="edge"/>
              <c:x val="0.16357141492496141"/>
              <c:y val="0.447657054679849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84201856"/>
        <c:crosses val="autoZero"/>
        <c:crossBetween val="between"/>
        <c:majorUnit val="1"/>
      </c:valAx>
      <c:dTable>
        <c:showHorzBorder val="1"/>
        <c:showVertBorder val="1"/>
        <c:showOutline val="1"/>
        <c:showKeys val="1"/>
      </c:dTable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6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11" Type="http://schemas.openxmlformats.org/officeDocument/2006/relationships/image" Target="../media/image52.e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.png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png"/><Relationship Id="rId7" Type="http://schemas.openxmlformats.org/officeDocument/2006/relationships/image" Target="../media/image7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2.png"/><Relationship Id="rId7" Type="http://schemas.openxmlformats.org/officeDocument/2006/relationships/image" Target="../media/image8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90.png"/><Relationship Id="rId4" Type="http://schemas.openxmlformats.org/officeDocument/2006/relationships/image" Target="../media/image89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jpe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lga\Desktop\Renkli-Arka-Plan-Resimleri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531975"/>
          </a:xfrm>
          <a:prstGeom prst="rect">
            <a:avLst/>
          </a:prstGeom>
          <a:noFill/>
        </p:spPr>
      </p:pic>
      <p:pic>
        <p:nvPicPr>
          <p:cNvPr id="3079" name="Picture 7" descr="C:\Users\Olga\Desktop\80326049_large_kTs_Jardin_orchidees2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4929" flipH="1">
            <a:off x="5058015" y="3883404"/>
            <a:ext cx="4011834" cy="3188590"/>
          </a:xfrm>
          <a:prstGeom prst="rect">
            <a:avLst/>
          </a:prstGeom>
          <a:noFill/>
        </p:spPr>
      </p:pic>
      <p:pic>
        <p:nvPicPr>
          <p:cNvPr id="8" name="Picture 5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55015">
            <a:off x="7041147" y="3088955"/>
            <a:ext cx="2378677" cy="3433142"/>
          </a:xfrm>
          <a:prstGeom prst="rect">
            <a:avLst/>
          </a:prstGeom>
          <a:noFill/>
        </p:spPr>
      </p:pic>
      <p:pic>
        <p:nvPicPr>
          <p:cNvPr id="9" name="Picture 6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55777">
            <a:off x="6250341" y="3798920"/>
            <a:ext cx="2281808" cy="343746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87624" y="620688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Таймырское муниципальное казенное дошкольное образовательное учреждение «</a:t>
            </a:r>
            <a:r>
              <a:rPr lang="ru-RU" b="1" dirty="0" err="1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Хатангский</a:t>
            </a:r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детский  сад  комбинированного вида  «Снежинка»</a:t>
            </a:r>
            <a:endParaRPr lang="ru-RU" b="1" dirty="0">
              <a:ln>
                <a:solidFill>
                  <a:srgbClr val="7030A0"/>
                </a:solidFill>
              </a:ln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060848"/>
            <a:ext cx="8064896" cy="1569660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 smtClean="0">
                <a:ln w="3810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ПОРТФОЛИО</a:t>
            </a:r>
            <a:endParaRPr lang="ru-RU" sz="9600" b="1" dirty="0">
              <a:ln w="38100">
                <a:solidFill>
                  <a:srgbClr val="0000FF"/>
                </a:solidFill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4005064"/>
            <a:ext cx="4752528" cy="1015663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6000" b="1" spc="50" dirty="0" smtClean="0">
                <a:ln w="9525" cmpd="sng">
                  <a:solidFill>
                    <a:srgbClr val="FF00FF"/>
                  </a:solidFill>
                  <a:prstDash val="solid"/>
                </a:ln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Воспитателя</a:t>
            </a:r>
            <a:endParaRPr lang="ru-RU" sz="6000" dirty="0">
              <a:ln w="9525" cmpd="sng">
                <a:solidFill>
                  <a:srgbClr val="FF00FF"/>
                </a:solidFill>
                <a:prstDash val="solid"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5805264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с.п</a:t>
            </a: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Хатанга – 2019г.</a:t>
            </a:r>
            <a:endParaRPr lang="ru-RU" sz="2800" b="1" dirty="0">
              <a:solidFill>
                <a:srgbClr val="0000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lga\Desktop\10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99592" y="404664"/>
            <a:ext cx="7272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800" b="1" dirty="0">
              <a:ln w="28575">
                <a:solidFill>
                  <a:srgbClr val="00CCFF"/>
                </a:solidFill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39552" y="1628801"/>
          <a:ext cx="8064896" cy="43924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839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Современные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образовательные технологии и методики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Цель использования технологий и методик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Внедрение в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практической профессиональной деятельности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50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Информационно –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Коммуникативные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Оптимизировать педагогический процесс;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повысить эффективность деятельности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детей; повысить компетентность родителей в вопросах воспитания.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Применение ИКТ в образовательной деятельности,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еседах,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дидактических играх,  интерактивных играх, в свободной деятельности.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945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Здоровьезберегающие 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технологии</a:t>
                      </a:r>
                    </a:p>
                  </a:txBody>
                  <a:tcP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Обеспечить высокий уровень здоровья детей; воспитание валеологической культуры; осознанного отношения ребёнка к здоровью и жизни человека.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Закаливание, Физкультурная деятельность,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Физкультминутки, дыхательная гимнастика,  самомассаж, прогулки , выполнение режима дня.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27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Проектные методы и технологии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Повышение качества образовательного процесса через использование проектного метода в работе с детьми и родителями.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соответствующей развивающей среды, находясь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которой ребёнок опирается на личностный потенциал .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26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Поли – художественный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подход в </a:t>
                      </a:r>
                    </a:p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эстетическом</a:t>
                      </a:r>
                    </a:p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развитии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Сформировать  интерес к изодеятельности развивать воображение и творческие возможности;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формировать позицию созидателя, удовлетворённого результатами своего труда; способствовать накоплению сенсорного опыта.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 художественного образа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разными  средствами: пальчиковое рисование, рисование ладошкой, монотипатия,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кляксография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,</a:t>
                      </a:r>
                    </a:p>
                    <a:p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рисование по мокрому</a:t>
                      </a:r>
                    </a:p>
                    <a:p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листу и т. д.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173" name="Picture 5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41705" flipH="1">
            <a:off x="156822" y="-960734"/>
            <a:ext cx="2125679" cy="3572942"/>
          </a:xfrm>
          <a:prstGeom prst="rect">
            <a:avLst/>
          </a:prstGeom>
          <a:noFill/>
        </p:spPr>
      </p:pic>
      <p:pic>
        <p:nvPicPr>
          <p:cNvPr id="9" name="Picture 3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685994" flipH="1">
            <a:off x="6570514" y="-872922"/>
            <a:ext cx="2232248" cy="357301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7544" y="404664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u="sng" dirty="0" smtClean="0">
                <a:ln w="28575">
                  <a:solidFill>
                    <a:srgbClr val="00CCFF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  <a:cs typeface="Arial" pitchFamily="34" charset="0"/>
              </a:rPr>
              <a:t>Педагогические технологии</a:t>
            </a:r>
            <a:endParaRPr lang="ru-RU" sz="5400" b="1" u="sng" dirty="0">
              <a:ln w="28575">
                <a:solidFill>
                  <a:srgbClr val="00CCFF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ga\Desktop\548271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91" y="1"/>
            <a:ext cx="9144000" cy="7389440"/>
          </a:xfrm>
          <a:prstGeom prst="rect">
            <a:avLst/>
          </a:prstGeom>
          <a:noFill/>
        </p:spPr>
      </p:pic>
      <p:pic>
        <p:nvPicPr>
          <p:cNvPr id="4101" name="Picture 5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30209">
            <a:off x="6035405" y="341570"/>
            <a:ext cx="2678044" cy="3240360"/>
          </a:xfrm>
          <a:prstGeom prst="rect">
            <a:avLst/>
          </a:prstGeom>
          <a:noFill/>
        </p:spPr>
      </p:pic>
      <p:pic>
        <p:nvPicPr>
          <p:cNvPr id="6" name="Picture 4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03849">
            <a:off x="1200026" y="3242734"/>
            <a:ext cx="1960574" cy="31495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404665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.</a:t>
            </a:r>
            <a:endParaRPr lang="ru-RU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17728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3265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Информационно-коммуникативные        </a:t>
            </a:r>
          </a:p>
          <a:p>
            <a:pPr algn="ctr"/>
            <a:r>
              <a:rPr lang="ru-RU" sz="4000" b="1" u="sng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           </a:t>
            </a:r>
            <a:r>
              <a:rPr lang="ru-RU" sz="4000" b="1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           </a:t>
            </a:r>
            <a:r>
              <a:rPr lang="ru-RU" sz="4000" b="1" u="sng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технологии</a:t>
            </a:r>
            <a:endParaRPr lang="ru-RU" sz="4000" u="sng" dirty="0">
              <a:ln w="28575">
                <a:solidFill>
                  <a:srgbClr val="7030A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0" name="Picture 2" descr="F:\занятие Елогирь, Медведко, Бекирова Калинина\DSCN858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250486"/>
            <a:ext cx="3168352" cy="22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" descr="IMG_829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3714752"/>
            <a:ext cx="4045965" cy="264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476673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476672"/>
            <a:ext cx="76328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Здоровьесберегающие технологии </a:t>
            </a:r>
            <a:r>
              <a:rPr lang="ru-RU" sz="4400" b="1" u="sng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4400" b="1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</a:t>
            </a:r>
          </a:p>
          <a:p>
            <a:pPr algn="ctr"/>
            <a:r>
              <a:rPr lang="ru-RU" sz="4400" b="1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                     </a:t>
            </a:r>
            <a:endParaRPr lang="ru-RU" sz="4400" dirty="0">
              <a:ln w="28575">
                <a:solidFill>
                  <a:srgbClr val="7030A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9" name="Picture 4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7219" flipH="1">
            <a:off x="536186" y="3481237"/>
            <a:ext cx="2665716" cy="3895983"/>
          </a:xfrm>
          <a:prstGeom prst="rect">
            <a:avLst/>
          </a:prstGeom>
          <a:noFill/>
        </p:spPr>
      </p:pic>
      <p:pic>
        <p:nvPicPr>
          <p:cNvPr id="10" name="Picture 3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35740">
            <a:off x="-232692" y="3274283"/>
            <a:ext cx="2025790" cy="3639119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2500306"/>
            <a:ext cx="3272798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:\Сад\20160519_08572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1428736"/>
            <a:ext cx="3203848" cy="22695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>
                <a:lumMod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476673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476672"/>
            <a:ext cx="76328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Здоровьесберегающие технологии </a:t>
            </a:r>
            <a:r>
              <a:rPr lang="ru-RU" sz="4400" b="1" u="sng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4400" b="1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</a:t>
            </a:r>
          </a:p>
          <a:p>
            <a:pPr algn="ctr"/>
            <a:r>
              <a:rPr lang="ru-RU" sz="4400" b="1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                     </a:t>
            </a:r>
            <a:endParaRPr lang="ru-RU" sz="4400" dirty="0">
              <a:ln w="28575">
                <a:solidFill>
                  <a:srgbClr val="7030A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9" name="Picture 4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7219" flipH="1">
            <a:off x="536186" y="3481237"/>
            <a:ext cx="2665716" cy="3895983"/>
          </a:xfrm>
          <a:prstGeom prst="rect">
            <a:avLst/>
          </a:prstGeom>
          <a:noFill/>
        </p:spPr>
      </p:pic>
      <p:pic>
        <p:nvPicPr>
          <p:cNvPr id="10" name="Picture 3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35740">
            <a:off x="-232692" y="3274283"/>
            <a:ext cx="2025790" cy="3639119"/>
          </a:xfrm>
          <a:prstGeom prst="rect">
            <a:avLst/>
          </a:prstGeom>
          <a:noFill/>
        </p:spPr>
      </p:pic>
      <p:graphicFrame>
        <p:nvGraphicFramePr>
          <p:cNvPr id="12" name="Диаграмм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41693"/>
              </p:ext>
            </p:extLst>
          </p:nvPr>
        </p:nvGraphicFramePr>
        <p:xfrm>
          <a:off x="279942" y="507613"/>
          <a:ext cx="8584116" cy="5842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763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lga\Desktop\10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3326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 smtClean="0">
                <a:ln w="28575">
                  <a:solidFill>
                    <a:srgbClr val="20BA27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Проектные методы и технологии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3212976"/>
            <a:ext cx="20162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«Поздравляем выпускников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58772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«Здоровые зубки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321297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«Песок сквозь пальцы»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587727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«Зачем человеку кожа»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61731">
            <a:off x="3007351" y="4012039"/>
            <a:ext cx="2093789" cy="3021964"/>
          </a:xfrm>
          <a:prstGeom prst="rect">
            <a:avLst/>
          </a:prstGeom>
          <a:noFill/>
        </p:spPr>
      </p:pic>
      <p:pic>
        <p:nvPicPr>
          <p:cNvPr id="17" name="Picture 3" descr="C:\Users\user\Downloads\Новая папка\Shareit\Photo\IMG_20170503_15523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15" y="1134037"/>
            <a:ext cx="2745515" cy="2156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Олег\Desktop\аттестация 2017-18\Фотогалерея\DSC0242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828529"/>
            <a:ext cx="2619685" cy="1977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glow rad="101600">
              <a:srgbClr val="FFC000">
                <a:alpha val="60000"/>
              </a:srgb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F:\Сад\20160519_09163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882167"/>
            <a:ext cx="2843808" cy="1923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 descr="C:\Users\Олег\Desktop\20171207_11270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454" y="1134036"/>
            <a:ext cx="3106954" cy="2078939"/>
          </a:xfrm>
          <a:prstGeom prst="roundRect">
            <a:avLst>
              <a:gd name="adj" fmla="val 11111"/>
            </a:avLst>
          </a:prstGeom>
          <a:ln w="76200" cap="rnd">
            <a:solidFill>
              <a:srgbClr val="FFC000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ga\Desktop\548271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pic>
        <p:nvPicPr>
          <p:cNvPr id="4101" name="Picture 5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30209">
            <a:off x="3164775" y="-44689"/>
            <a:ext cx="2678044" cy="3240360"/>
          </a:xfrm>
          <a:prstGeom prst="rect">
            <a:avLst/>
          </a:prstGeom>
          <a:noFill/>
        </p:spPr>
      </p:pic>
      <p:pic>
        <p:nvPicPr>
          <p:cNvPr id="6" name="Picture 4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311">
            <a:off x="3545512" y="4247426"/>
            <a:ext cx="1960574" cy="314950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683568" y="404665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.</a:t>
            </a:r>
            <a:endParaRPr lang="ru-RU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17728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3265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Поли - художественный подход</a:t>
            </a:r>
          </a:p>
        </p:txBody>
      </p:sp>
      <p:pic>
        <p:nvPicPr>
          <p:cNvPr id="17" name="Picture 3" descr="C:\Users\Olga\Desktop\проект снег полезный или вредный\DSC0584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0000">
            <a:off x="5504158" y="1260182"/>
            <a:ext cx="3137214" cy="2232248"/>
          </a:xfrm>
          <a:prstGeom prst="rect">
            <a:avLst/>
          </a:prstGeom>
          <a:noFill/>
          <a:ln w="38100">
            <a:solidFill>
              <a:srgbClr val="3333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780928"/>
            <a:ext cx="2880320" cy="2095389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000" y="3888000"/>
            <a:ext cx="2977795" cy="2247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21000001" rev="2100000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Олег\Desktop\аттестация 2017-18\правила дорожного движения\IMG_20171024_163949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19678"/>
            <a:ext cx="2592288" cy="2074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476672"/>
            <a:ext cx="7920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u="sng" dirty="0" smtClean="0">
                <a:ln w="28575">
                  <a:solidFill>
                    <a:srgbClr val="0000FF"/>
                  </a:solidFill>
                </a:ln>
                <a:solidFill>
                  <a:srgbClr val="00FFFF"/>
                </a:solidFill>
                <a:latin typeface="Monotype Corsiva" pitchFamily="66" charset="0"/>
              </a:rPr>
              <a:t>Мой девиз </a:t>
            </a:r>
            <a:r>
              <a:rPr lang="ru-RU" b="1" dirty="0" smtClean="0">
                <a:ln w="28575">
                  <a:solidFill>
                    <a:srgbClr val="0000FF"/>
                  </a:solidFill>
                </a:ln>
                <a:solidFill>
                  <a:srgbClr val="00FFFF"/>
                </a:solidFill>
                <a:latin typeface="Monotype Corsiva" pitchFamily="66" charset="0"/>
              </a:rPr>
              <a:t>:</a:t>
            </a:r>
            <a:r>
              <a:rPr lang="ru-RU" sz="2000" i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Детское </a:t>
            </a:r>
            <a:r>
              <a:rPr lang="ru-RU" sz="2000" i="1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изобразительное </a:t>
            </a:r>
            <a:r>
              <a:rPr lang="ru-RU" sz="2000" i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творчество можно </a:t>
            </a:r>
            <a:r>
              <a:rPr lang="ru-RU" sz="2000" i="1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рассматривать как </a:t>
            </a:r>
            <a:r>
              <a:rPr lang="ru-RU" sz="2000" i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сознательное отражение </a:t>
            </a:r>
            <a:r>
              <a:rPr lang="ru-RU" sz="2000" i="1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ребёнком </a:t>
            </a:r>
            <a:r>
              <a:rPr lang="ru-RU" sz="2000" i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окружающей действительности </a:t>
            </a:r>
            <a:r>
              <a:rPr lang="ru-RU" sz="2000" i="1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на основе </a:t>
            </a:r>
            <a:r>
              <a:rPr lang="ru-RU" sz="2000" i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накопленного и </a:t>
            </a:r>
            <a:r>
              <a:rPr lang="ru-RU" sz="2000" i="1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переработанного им опыта, </a:t>
            </a:r>
            <a:r>
              <a:rPr lang="ru-RU" sz="2000" i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как </a:t>
            </a:r>
            <a:r>
              <a:rPr lang="ru-RU" sz="2000" i="1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способность создать </a:t>
            </a:r>
            <a:r>
              <a:rPr lang="ru-RU" sz="2000" i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образ и </a:t>
            </a:r>
            <a:r>
              <a:rPr lang="ru-RU" sz="2000" i="1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выразить своё к нему </a:t>
            </a:r>
            <a:r>
              <a:rPr lang="ru-RU" sz="2000" i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отношение.</a:t>
            </a:r>
            <a:endParaRPr lang="ru-RU" sz="2000" i="1" dirty="0">
              <a:ln w="19050">
                <a:solidFill>
                  <a:srgbClr val="0000FF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  <a:p>
            <a:pPr algn="r"/>
            <a:endParaRPr lang="ru-RU" sz="2000" dirty="0">
              <a:ln w="19050">
                <a:solidFill>
                  <a:srgbClr val="0000FF"/>
                </a:solidFill>
              </a:ln>
              <a:solidFill>
                <a:srgbClr val="00FFF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66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</a:t>
            </a:r>
          </a:p>
          <a:p>
            <a:pPr algn="ctr"/>
            <a:r>
              <a:rPr lang="ru-RU" sz="4400" b="1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                     </a:t>
            </a:r>
            <a:endParaRPr lang="ru-RU" sz="4400" dirty="0">
              <a:ln w="28575">
                <a:solidFill>
                  <a:srgbClr val="7030A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196752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200" b="1" dirty="0" smtClean="0">
              <a:ln w="12700">
                <a:solidFill>
                  <a:srgbClr val="0000FF"/>
                </a:solidFill>
                <a:prstDash val="sysDot"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200" b="1" dirty="0">
              <a:ln w="12700">
                <a:solidFill>
                  <a:srgbClr val="0000FF"/>
                </a:solidFill>
                <a:prstDash val="sysDot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9592" y="1700808"/>
            <a:ext cx="72728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Приоритетным направлением моего  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самообразования является тема :</a:t>
            </a:r>
          </a:p>
          <a:p>
            <a:pPr algn="r">
              <a:defRPr/>
            </a:pPr>
            <a:r>
              <a:rPr lang="ru-RU" sz="28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   </a:t>
            </a:r>
          </a:p>
          <a:p>
            <a:pPr algn="r">
              <a:defRPr/>
            </a:pPr>
            <a:r>
              <a:rPr lang="ru-RU" sz="3200" b="1" dirty="0" smtClean="0">
                <a:ln>
                  <a:solidFill>
                    <a:srgbClr val="0000FF"/>
                  </a:solidFill>
                </a:ln>
                <a:gradFill flip="none" rotWithShape="1">
                  <a:gsLst>
                    <a:gs pos="0">
                      <a:srgbClr val="B50B7C">
                        <a:shade val="30000"/>
                        <a:satMod val="115000"/>
                      </a:srgbClr>
                    </a:gs>
                    <a:gs pos="50000">
                      <a:srgbClr val="B50B7C">
                        <a:shade val="67500"/>
                        <a:satMod val="115000"/>
                      </a:srgbClr>
                    </a:gs>
                    <a:gs pos="100000">
                      <a:srgbClr val="B50B7C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3200" b="1" dirty="0">
                <a:ln>
                  <a:solidFill>
                    <a:srgbClr val="0000FF"/>
                  </a:solidFill>
                </a:ln>
                <a:gradFill flip="none" rotWithShape="1">
                  <a:gsLst>
                    <a:gs pos="0">
                      <a:srgbClr val="B50B7C">
                        <a:shade val="30000"/>
                        <a:satMod val="115000"/>
                      </a:srgbClr>
                    </a:gs>
                    <a:gs pos="50000">
                      <a:srgbClr val="B50B7C">
                        <a:shade val="67500"/>
                        <a:satMod val="115000"/>
                      </a:srgbClr>
                    </a:gs>
                    <a:gs pos="100000">
                      <a:srgbClr val="B50B7C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Развитие творческих способностей дошкольников в </a:t>
            </a:r>
            <a:r>
              <a:rPr lang="ru-RU" sz="3200" b="1" dirty="0" smtClean="0">
                <a:ln>
                  <a:solidFill>
                    <a:srgbClr val="0000FF"/>
                  </a:solidFill>
                </a:ln>
                <a:gradFill flip="none" rotWithShape="1">
                  <a:gsLst>
                    <a:gs pos="0">
                      <a:srgbClr val="B50B7C">
                        <a:shade val="30000"/>
                        <a:satMod val="115000"/>
                      </a:srgbClr>
                    </a:gs>
                    <a:gs pos="50000">
                      <a:srgbClr val="B50B7C">
                        <a:shade val="67500"/>
                        <a:satMod val="115000"/>
                      </a:srgbClr>
                    </a:gs>
                    <a:gs pos="100000">
                      <a:srgbClr val="B50B7C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изобразительной деятельности</a:t>
            </a:r>
            <a:r>
              <a:rPr lang="ru-RU" sz="3200" b="1" dirty="0">
                <a:ln>
                  <a:solidFill>
                    <a:srgbClr val="0000FF"/>
                  </a:solidFill>
                </a:ln>
                <a:gradFill flip="none" rotWithShape="1">
                  <a:gsLst>
                    <a:gs pos="0">
                      <a:srgbClr val="B50B7C">
                        <a:shade val="30000"/>
                        <a:satMod val="115000"/>
                      </a:srgbClr>
                    </a:gs>
                    <a:gs pos="50000">
                      <a:srgbClr val="B50B7C">
                        <a:shade val="67500"/>
                        <a:satMod val="115000"/>
                      </a:srgbClr>
                    </a:gs>
                    <a:gs pos="100000">
                      <a:srgbClr val="B50B7C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411760" y="4149080"/>
            <a:ext cx="54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32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</a:t>
            </a:r>
            <a:endParaRPr lang="ru-RU" sz="3200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098" name="Picture 2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72206">
            <a:off x="1072779" y="3915017"/>
            <a:ext cx="1835696" cy="3356992"/>
          </a:xfrm>
          <a:prstGeom prst="rect">
            <a:avLst/>
          </a:prstGeom>
          <a:noFill/>
        </p:spPr>
      </p:pic>
      <p:pic>
        <p:nvPicPr>
          <p:cNvPr id="17" name="Picture 3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13639">
            <a:off x="-214173" y="3032108"/>
            <a:ext cx="2025790" cy="3639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ga\Desktop\548271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60"/>
            <a:ext cx="9144000" cy="688296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461448"/>
          </a:xfrm>
          <a:prstGeom prst="rect">
            <a:avLst/>
          </a:prstGeom>
          <a:noFill/>
        </p:spPr>
      </p:pic>
      <p:pic>
        <p:nvPicPr>
          <p:cNvPr id="7170" name="Picture 2" descr="C:\Users\Olga\Desktop\80326049_large_kTs_Jardin_orchidees2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72980" flipH="1">
            <a:off x="5249497" y="1129467"/>
            <a:ext cx="4644631" cy="3322340"/>
          </a:xfrm>
          <a:prstGeom prst="rect">
            <a:avLst/>
          </a:prstGeom>
          <a:noFill/>
        </p:spPr>
      </p:pic>
      <p:pic>
        <p:nvPicPr>
          <p:cNvPr id="8" name="Picture 3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92237">
            <a:off x="7274378" y="3225544"/>
            <a:ext cx="2025790" cy="39287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55576" y="404664"/>
            <a:ext cx="75608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ln w="28575"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Дополнительное образование </a:t>
            </a:r>
          </a:p>
          <a:p>
            <a:pPr algn="ctr"/>
            <a:r>
              <a:rPr lang="ru-RU" sz="3200" b="1" dirty="0" smtClean="0">
                <a:ln w="19050"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     </a:t>
            </a:r>
            <a:r>
              <a:rPr lang="ru-RU" sz="3200" b="1" dirty="0" smtClean="0">
                <a:ln w="19050"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cs typeface="Times New Roman" pitchFamily="18" charset="0"/>
              </a:rPr>
              <a:t>Кружок «Радуга +»</a:t>
            </a:r>
          </a:p>
          <a:p>
            <a:pPr algn="ctr"/>
            <a:endParaRPr lang="ru-RU" sz="4400" b="1" u="sng" dirty="0" smtClean="0">
              <a:ln w="28575">
                <a:solidFill>
                  <a:srgbClr val="0000FF"/>
                </a:solidFill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484784"/>
            <a:ext cx="8676456" cy="584775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3200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ЦЕЛЬ: 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 rot="10800000" flipV="1">
            <a:off x="755576" y="4320320"/>
            <a:ext cx="727280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solidFill>
                    <a:srgbClr val="FF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sz="2800" b="1" u="none" strike="noStrike" cap="none" normalizeH="0" baseline="0" dirty="0" smtClean="0">
              <a:ln>
                <a:solidFill>
                  <a:srgbClr val="FF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85918" y="235743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помочь ребёнку увидеть мир, пережить вместе с ним красоту, вселить в него уверенность в своих силах и зажечь огонёк радости творчества.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28860" y="3714752"/>
            <a:ext cx="54292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Учить самостоятельно находить соответствующие выразительные средства для воплощения замысла;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Предоставить свободу в отражении -доступными для ребёнка художественными средствами – своего видения мира;</a:t>
            </a:r>
          </a:p>
          <a:p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Приобщать детей к наблюдению за действительностью;</a:t>
            </a:r>
          </a:p>
          <a:p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Развивать важнейшие для художественного творчества умения видеть мир глазами творца-художника;</a:t>
            </a:r>
          </a:p>
          <a:p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 воображение, мышление, внимание, память. </a:t>
            </a:r>
          </a:p>
          <a:p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 эстетический и художественный вкус;</a:t>
            </a:r>
          </a:p>
          <a:p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Воспитывать умение радоваться успехам в выполнении работы.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25317">
            <a:off x="5943788" y="3024422"/>
            <a:ext cx="2665716" cy="3895983"/>
          </a:xfrm>
          <a:prstGeom prst="rect">
            <a:avLst/>
          </a:prstGeom>
          <a:noFill/>
        </p:spPr>
      </p:pic>
      <p:pic>
        <p:nvPicPr>
          <p:cNvPr id="5122" name="Picture 2" descr="C:\Users\Olga\Desktop\5482718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0"/>
            <a:ext cx="9144000" cy="6882960"/>
          </a:xfrm>
          <a:prstGeom prst="rect">
            <a:avLst/>
          </a:prstGeom>
          <a:noFill/>
        </p:spPr>
      </p:pic>
      <p:pic>
        <p:nvPicPr>
          <p:cNvPr id="5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71600" y="620688"/>
            <a:ext cx="705678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Работая воспитателем в детском саду, в своей работе я стараюсь использовать как собственные разработки, так и лучшие работы других педагогов. Распространяю педагогический опыт среди коллег на уровне сельского поселения Хатанга (детские сады, дошкольные группы в школах)</a:t>
            </a:r>
          </a:p>
          <a:p>
            <a:pPr algn="ctr"/>
            <a:r>
              <a:rPr lang="ru-RU" sz="2800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Участие в районных методических объединениях: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Проект «Художественно – эстетическое развитие детей 5 -7 лет»   февраль 2018 г.</a:t>
            </a:r>
          </a:p>
          <a:p>
            <a:r>
              <a:rPr lang="ru-RU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dirty="0" smtClean="0">
              <a:ln>
                <a:solidFill>
                  <a:srgbClr val="0000FF"/>
                </a:solidFill>
              </a:ln>
              <a:solidFill>
                <a:srgbClr val="FF00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n>
                <a:solidFill>
                  <a:srgbClr val="0000FF"/>
                </a:solidFill>
              </a:ln>
              <a:solidFill>
                <a:srgbClr val="FF00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3933056"/>
            <a:ext cx="64087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Участие в семинарах:</a:t>
            </a:r>
          </a:p>
          <a:p>
            <a:r>
              <a:rPr lang="ru-RU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«Профессиональная компетентность воспитателя» </a:t>
            </a:r>
          </a:p>
          <a:p>
            <a:r>
              <a:rPr lang="ru-RU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ноябрь 2017г. </a:t>
            </a:r>
          </a:p>
          <a:p>
            <a:r>
              <a:rPr lang="ru-RU" b="1" dirty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«Развитие творческих способностей детей дошкольного возраста» 2018г.</a:t>
            </a:r>
          </a:p>
          <a:p>
            <a:endParaRPr lang="ru-RU" b="1" dirty="0" smtClean="0">
              <a:ln>
                <a:solidFill>
                  <a:srgbClr val="0000FF"/>
                </a:solidFill>
              </a:ln>
              <a:solidFill>
                <a:srgbClr val="FF00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pic>
        <p:nvPicPr>
          <p:cNvPr id="7" name="Picture 2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56263">
            <a:off x="7230100" y="2772628"/>
            <a:ext cx="1835696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ga\Desktop\10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692696"/>
            <a:ext cx="7272808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Провела открытые мероприятия: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 «Здравствуй, песок»    -    семинар - практикум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апрель 2015 г.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 «Каша из топора»   -   занятие в средней группе по речевому развитию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февраль 2016 г.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 «Здоровье – наш бесценный дар! Его все ценят – млад и стар» - родительское собрание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ноябрь 2016 г.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4 «Сказка про дни недели» -     занятие в старшей группе по познавательному развитию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ноябрь 2017 г.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5 «Как устроить праздник»    - занятие по социально – коммуникативному развитию, дошкольные группы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Декабрь 2017 г.</a:t>
            </a:r>
          </a:p>
          <a:p>
            <a:pPr algn="ctr"/>
            <a:r>
              <a:rPr lang="ru-RU" sz="2800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Выступление на педсовете: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«Формирование к привычке к здоровому образу жизни у детей дошкольного возраста»  -   доклад  ноябрь  2017 г. 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 Математика – это увлекательно»   -   доклад   ноябрь 2017 г.</a:t>
            </a:r>
          </a:p>
          <a:p>
            <a:endParaRPr lang="ru-RU" sz="1600" b="1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600" b="1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b="1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1600" dirty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08341">
            <a:off x="6949005" y="675591"/>
            <a:ext cx="2025790" cy="3639119"/>
          </a:xfrm>
          <a:prstGeom prst="rect">
            <a:avLst/>
          </a:prstGeom>
          <a:noFill/>
        </p:spPr>
      </p:pic>
      <p:pic>
        <p:nvPicPr>
          <p:cNvPr id="7" name="Picture 2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84703">
            <a:off x="7140647" y="958415"/>
            <a:ext cx="1835696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84"/>
            <a:ext cx="9144000" cy="6862184"/>
          </a:xfrm>
          <a:prstGeom prst="rect">
            <a:avLst/>
          </a:prstGeom>
          <a:noFill/>
        </p:spPr>
      </p:pic>
      <p:pic>
        <p:nvPicPr>
          <p:cNvPr id="2051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5" y="-171400"/>
            <a:ext cx="9144000" cy="7461447"/>
          </a:xfrm>
          <a:prstGeom prst="rect">
            <a:avLst/>
          </a:prstGeom>
          <a:noFill/>
        </p:spPr>
      </p:pic>
      <p:pic>
        <p:nvPicPr>
          <p:cNvPr id="2055" name="Picture 7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6538">
            <a:off x="750614" y="3205914"/>
            <a:ext cx="2093788" cy="3616788"/>
          </a:xfrm>
          <a:prstGeom prst="rect">
            <a:avLst/>
          </a:prstGeom>
          <a:noFill/>
        </p:spPr>
      </p:pic>
      <p:pic>
        <p:nvPicPr>
          <p:cNvPr id="8" name="Picture 6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44435">
            <a:off x="1127656" y="4407719"/>
            <a:ext cx="1993776" cy="3003555"/>
          </a:xfrm>
          <a:prstGeom prst="rect">
            <a:avLst/>
          </a:prstGeom>
          <a:noFill/>
        </p:spPr>
      </p:pic>
      <p:pic>
        <p:nvPicPr>
          <p:cNvPr id="9" name="Picture 5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9269">
            <a:off x="-588309" y="3500008"/>
            <a:ext cx="2533997" cy="317373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63888" y="548680"/>
            <a:ext cx="4824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ln w="9525" cmpd="sng">
                <a:solidFill>
                  <a:srgbClr val="C00000"/>
                </a:solidFill>
                <a:prstDash val="solid"/>
              </a:ln>
              <a:solidFill>
                <a:srgbClr val="66003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404664"/>
            <a:ext cx="50405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u="sng" dirty="0" err="1" smtClean="0">
                <a:ln w="28575">
                  <a:solidFill>
                    <a:srgbClr val="7030A0"/>
                  </a:solidFill>
                </a:ln>
                <a:solidFill>
                  <a:srgbClr val="FF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Бекирова</a:t>
            </a:r>
            <a:r>
              <a:rPr lang="ru-RU" sz="4800" b="1" u="sng" dirty="0" smtClean="0">
                <a:ln w="28575">
                  <a:solidFill>
                    <a:srgbClr val="7030A0"/>
                  </a:solidFill>
                </a:ln>
                <a:solidFill>
                  <a:srgbClr val="FF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Кристина Сергеевна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28575">
                <a:solidFill>
                  <a:srgbClr val="7030A0"/>
                </a:solidFill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07904" y="2276872"/>
            <a:ext cx="50405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Год и дата рождения</a:t>
            </a:r>
            <a:r>
              <a:rPr lang="ru-RU" sz="2000" dirty="0" smtClean="0">
                <a:ln w="19050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ru-RU" sz="2000" b="1" dirty="0" smtClean="0">
                <a:ln w="19050">
                  <a:solidFill>
                    <a:srgbClr val="0000CC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04.01.1972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Место  рождения:  </a:t>
            </a:r>
            <a:r>
              <a:rPr lang="ru-RU" sz="2000" b="1" dirty="0" smtClean="0">
                <a:ln w="19050">
                  <a:solidFill>
                    <a:srgbClr val="0000CC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с. Хатанга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Образование:  </a:t>
            </a:r>
            <a:r>
              <a:rPr lang="ru-RU" sz="2000" b="1" dirty="0" smtClean="0">
                <a:ln w="19050">
                  <a:solidFill>
                    <a:srgbClr val="0000CC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высшее</a:t>
            </a:r>
          </a:p>
          <a:p>
            <a:r>
              <a:rPr lang="ru-RU" sz="2000" b="1" dirty="0" smtClean="0">
                <a:ln w="19050">
                  <a:solidFill>
                    <a:srgbClr val="0000CC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Красноярский государственный педагогический университет</a:t>
            </a:r>
          </a:p>
          <a:p>
            <a:r>
              <a:rPr lang="ru-RU" sz="2000" b="1" dirty="0" smtClean="0">
                <a:ln w="19050">
                  <a:solidFill>
                    <a:srgbClr val="0000CC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В 1995 г</a:t>
            </a:r>
            <a:r>
              <a:rPr lang="ru-RU" sz="2000" b="1" i="1" dirty="0" smtClean="0">
                <a:ln w="19050">
                  <a:solidFill>
                    <a:srgbClr val="0000CC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ln w="19050">
                <a:solidFill>
                  <a:srgbClr val="0000CC"/>
                </a:solidFill>
              </a:ln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Специальность  - </a:t>
            </a:r>
            <a:r>
              <a:rPr lang="ru-RU" sz="2000" b="1" dirty="0" smtClean="0">
                <a:ln w="19050">
                  <a:solidFill>
                    <a:srgbClr val="0000CC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начального обучения», учитель начальных классов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b="1" dirty="0" smtClean="0">
                <a:ln w="19050">
                  <a:solidFill>
                    <a:srgbClr val="0000CC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Стаж работы в системе образования:  </a:t>
            </a:r>
          </a:p>
          <a:p>
            <a:r>
              <a:rPr lang="ru-RU" sz="2000" b="1" dirty="0" smtClean="0">
                <a:ln w="19050">
                  <a:solidFill>
                    <a:srgbClr val="0000CC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26 лет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Квалификационная категория:  </a:t>
            </a:r>
            <a:r>
              <a:rPr lang="ru-RU" sz="2000" b="1" dirty="0" smtClean="0">
                <a:ln w="19050">
                  <a:solidFill>
                    <a:srgbClr val="0000CC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Дата аттестации:  </a:t>
            </a:r>
            <a:r>
              <a:rPr lang="ru-RU" sz="2000" b="1" dirty="0" smtClean="0">
                <a:ln>
                  <a:solidFill>
                    <a:srgbClr val="0000FF"/>
                  </a:solidFill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28.03.2018 г.</a:t>
            </a:r>
          </a:p>
          <a:p>
            <a:endParaRPr lang="ru-RU" sz="2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MG_7719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875" y="521306"/>
            <a:ext cx="2784029" cy="334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ga\Desktop\548271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17728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27584" y="1199200"/>
            <a:ext cx="7488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357166"/>
            <a:ext cx="7643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Достижение воспитанников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247004"/>
              </p:ext>
            </p:extLst>
          </p:nvPr>
        </p:nvGraphicFramePr>
        <p:xfrm>
          <a:off x="928662" y="1484784"/>
          <a:ext cx="7429552" cy="250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8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8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Творческий конкурс «Помним подвиги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ваши»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Сельский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Грамота за 1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место (коллективная работа «В бой на врага»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Творческий конкурс «Помним подвиги ваши»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</a:p>
                    <a:p>
                      <a:pPr algn="ctr"/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Сельский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Грамота за 1 место –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Шайков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Максим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Конкурс рисунков «Портрет мамы»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Сельский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Участие – Селезнев Артем, Болдырева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Даяна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, Федосеев Ростислав.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Конкурс рисунков  по произведениям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Огдо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Аксеновой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Сельский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степни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Эроз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София, диплом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степени – Немцов Тимофей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33CC">
                            <a:shade val="30000"/>
                            <a:satMod val="115000"/>
                          </a:srgbClr>
                        </a:gs>
                        <a:gs pos="50000">
                          <a:srgbClr val="FF33CC">
                            <a:shade val="67500"/>
                            <a:satMod val="115000"/>
                          </a:srgbClr>
                        </a:gs>
                        <a:gs pos="100000">
                          <a:srgbClr val="FF33CC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643042" y="1052736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Очные конкурсы</a:t>
            </a:r>
            <a:endParaRPr lang="ru-RU" sz="2000" b="1" i="1" dirty="0">
              <a:ln>
                <a:solidFill>
                  <a:srgbClr val="7030A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lga\Desktop\10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568" y="321297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587727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321297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58772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3849" y="141277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594327"/>
              </p:ext>
            </p:extLst>
          </p:nvPr>
        </p:nvGraphicFramePr>
        <p:xfrm>
          <a:off x="971600" y="900152"/>
          <a:ext cx="7128791" cy="54553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2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67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«Веселые царапки» (конкурс рисунков)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Победитель – 1 место (4), 2 место (2),  участие - 5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94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Конкурс детских рисунков «Царство ягод»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Победитель – 1 место (2). 2 место (2), 3 место (3), участие -5</a:t>
                      </a:r>
                      <a:endParaRPr lang="ru-RU" sz="1200" b="1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7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Конкурс детских рисунков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«Первый снег»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Победитель – 1 Место (3)</a:t>
                      </a:r>
                      <a:endParaRPr lang="ru-RU" sz="1200" b="1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7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</a:rPr>
                        <a:t>Конкурс детских рисунков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</a:rPr>
                        <a:t>«День синички»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Участие - 3</a:t>
                      </a:r>
                      <a:endParaRPr lang="en-US" sz="1200" b="1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7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Творческий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онкурс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«Зимняя планета детства»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Победитель – 1 место (2), 2 место (1), 3 место (1), участие - 2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94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Творческий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онкурс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«Праздник настоящих мужчин»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Победитель – 1 место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78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«Чудесный день 8 Марта»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Победитель – 1 место (2)</a:t>
                      </a:r>
                      <a:endParaRPr lang="ru-RU" sz="1200" b="1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7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Творческий конкурс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«Таланты России – 2019»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Всероссийский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Победитель – 1 место (2)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9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Творческий конкурс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«Воспитатель с большой буквы!»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I степени; II степени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567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Творческий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</a:t>
                      </a:r>
                    </a:p>
                    <a:p>
                      <a:pPr algn="ctr"/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«Зазвенела осень листопадом…»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степени</a:t>
                      </a:r>
                      <a:endParaRPr lang="ru-RU" sz="1200" b="1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80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«Мой учитель», «Мой воспитатель»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428860" y="500042"/>
            <a:ext cx="3643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Заочные конкурсы</a:t>
            </a:r>
            <a:endParaRPr lang="ru-RU" sz="2000" b="1" i="1" dirty="0">
              <a:ln>
                <a:solidFill>
                  <a:srgbClr val="7030A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07867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ga\Desktop\26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-1" y="0"/>
            <a:ext cx="9144000" cy="73894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4766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</a:t>
            </a:r>
          </a:p>
          <a:p>
            <a:pPr algn="ctr"/>
            <a:r>
              <a:rPr lang="ru-RU" sz="4400" b="1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                     </a:t>
            </a:r>
            <a:endParaRPr lang="ru-RU" sz="4400" dirty="0">
              <a:ln w="28575">
                <a:solidFill>
                  <a:srgbClr val="7030A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196752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200" b="1" dirty="0" smtClean="0">
              <a:ln w="12700">
                <a:solidFill>
                  <a:srgbClr val="0000FF"/>
                </a:solidFill>
                <a:prstDash val="sysDot"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200" b="1" dirty="0">
              <a:ln w="12700">
                <a:solidFill>
                  <a:srgbClr val="0000FF"/>
                </a:solidFill>
                <a:prstDash val="sysDot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99792" y="4149080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850779"/>
              </p:ext>
            </p:extLst>
          </p:nvPr>
        </p:nvGraphicFramePr>
        <p:xfrm>
          <a:off x="467544" y="115181"/>
          <a:ext cx="2289770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Acrobat Document" r:id="rId5" imgW="5667122" imgH="8019837" progId="AcroExch.Document.7">
                  <p:embed/>
                </p:oleObj>
              </mc:Choice>
              <mc:Fallback>
                <p:oleObj name="Acrobat Document" r:id="rId5" imgW="5667122" imgH="801983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544" y="115181"/>
                        <a:ext cx="2289770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C:\Users\Олег\Desktop\высшая категория\Достижения моих воспитанников и родителей\Диплом I степени (3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225084"/>
            <a:ext cx="1978982" cy="280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ег\Desktop\высшая категория\Достижения моих воспитанников и родителей\ДИПЛОМ I степени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614" y="332656"/>
            <a:ext cx="305463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лег\Desktop\высшая категория\Достижения моих воспитанников и родителей\Диплом I степени (4)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2799156"/>
            <a:ext cx="2224120" cy="321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039134"/>
              </p:ext>
            </p:extLst>
          </p:nvPr>
        </p:nvGraphicFramePr>
        <p:xfrm>
          <a:off x="6160442" y="24197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10" imgW="5667122" imgH="8019837" progId="AcroExch.Document.7">
                  <p:embed/>
                </p:oleObj>
              </mc:Choice>
              <mc:Fallback>
                <p:oleObj name="Acrobat Document" r:id="rId10" imgW="5667122" imgH="801983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60442" y="241970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0" cy="73894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4766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</a:t>
            </a:r>
          </a:p>
          <a:p>
            <a:pPr algn="ctr"/>
            <a:r>
              <a:rPr lang="ru-RU" sz="4400" b="1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                     </a:t>
            </a:r>
            <a:endParaRPr lang="ru-RU" sz="4400" dirty="0">
              <a:ln w="28575">
                <a:solidFill>
                  <a:srgbClr val="7030A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196752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200" b="1" dirty="0" smtClean="0">
              <a:ln w="12700">
                <a:solidFill>
                  <a:srgbClr val="0000FF"/>
                </a:solidFill>
                <a:prstDash val="sysDot"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200" b="1" dirty="0">
              <a:ln w="12700">
                <a:solidFill>
                  <a:srgbClr val="0000FF"/>
                </a:solidFill>
                <a:prstDash val="sysDot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99792" y="4149080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800" dirty="0"/>
          </a:p>
        </p:txBody>
      </p:sp>
      <p:pic>
        <p:nvPicPr>
          <p:cNvPr id="1026" name="Picture 2" descr="C:\Users\Олег\Desktop\аттестация 2017-18\Мои достижения\2017-11-03 Бекирова К.С\Благодарность Волшебная природа 2016г.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08893"/>
            <a:ext cx="2017474" cy="2852936"/>
          </a:xfrm>
          <a:prstGeom prst="rect">
            <a:avLst/>
          </a:prstGeom>
          <a:noFill/>
          <a:scene3d>
            <a:camera prst="orthographicFront">
              <a:rot lat="0" lon="21299992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ег\Desktop\аттестация 2017-18\Мои достижения\2017-11-03 Бекирова К.С\Благодарность Начальника ОУ 2016г.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883829"/>
            <a:ext cx="1992793" cy="281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ег\Desktop\аттестация 2017-18\Мои достижения\2017-11-03 Бекирова К.С\Благодарность Чудеса из бумаги 2016г..BM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513" y="224516"/>
            <a:ext cx="2136809" cy="302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лег\Desktop\аттестация 2017-18\Мои достижения\2017-11-03 Бекирова К.С\Благодарственное письмо за участие Здоровым быть здорово 2016г..BMP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018" y="3701864"/>
            <a:ext cx="3347864" cy="236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лег\Desktop\аттестация 2017-18\Мои достижения\2017-11-03 Бекирова К.С\Благодарственное письмо за участие Отвага,Смелость, Мужество 2017г..BMP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168" y="773055"/>
            <a:ext cx="2965349" cy="2096968"/>
          </a:xfrm>
          <a:prstGeom prst="rect">
            <a:avLst/>
          </a:prstGeom>
          <a:noFill/>
          <a:scene3d>
            <a:camera prst="orthographicFront">
              <a:rot lat="0" lon="0" rev="209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Олег\Desktop\аттестация 2017-18\Мои достижения\2017-11-03 Бекирова К.С\Конкурс Новый год шагает по стране 2017.BMP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70023"/>
            <a:ext cx="2448272" cy="1649394"/>
          </a:xfrm>
          <a:prstGeom prst="rect">
            <a:avLst/>
          </a:prstGeom>
          <a:noFill/>
          <a:scene3d>
            <a:camera prst="orthographicFront">
              <a:rot lat="0" lon="0" rev="9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Олег\Desktop\аттестация 2017-18\Мои достижения\2017-11-03 Бекирова К.С\Благодарственное письмо Начальник УО 2015г..BMP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324" y="3013460"/>
            <a:ext cx="2280826" cy="3225346"/>
          </a:xfrm>
          <a:prstGeom prst="rect">
            <a:avLst/>
          </a:prstGeom>
          <a:noFill/>
          <a:scene3d>
            <a:camera prst="orthographicFront">
              <a:rot lat="0" lon="0" rev="209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Олег\Desktop\аттестация 2017-18\Мои достижения\2017-11-03 Бекирова К.С\Конкурс, посвященный Дню матери 2016г..BMP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2647769" cy="1872208"/>
          </a:xfrm>
          <a:prstGeom prst="rect">
            <a:avLst/>
          </a:prstGeom>
          <a:noFill/>
          <a:scene3d>
            <a:camera prst="orthographicFront">
              <a:rot lat="0" lon="0" rev="9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Олег\Desktop\20171204_171141.jp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876750">
            <a:off x="6962245" y="3246187"/>
            <a:ext cx="1863994" cy="266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ga\Desktop\548271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6521">
            <a:off x="7473230" y="1836137"/>
            <a:ext cx="1960574" cy="31495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404665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.</a:t>
            </a:r>
            <a:endParaRPr lang="ru-RU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17728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ln w="28575">
                  <a:solidFill>
                    <a:srgbClr val="B50B7C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Участие в профессиональных конкурсах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843656"/>
              </p:ext>
            </p:extLst>
          </p:nvPr>
        </p:nvGraphicFramePr>
        <p:xfrm>
          <a:off x="964685" y="960538"/>
          <a:ext cx="7488832" cy="49007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4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«Край родной»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Конспект занятия  «Орнаменты народов Таймыра»  </a:t>
                      </a:r>
                      <a:endParaRPr lang="ru-RU" sz="12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2017г., 2018г.,2019г</a:t>
                      </a:r>
                      <a:endParaRPr lang="ru-RU" sz="12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Свидетельство участника</a:t>
                      </a:r>
                      <a:endParaRPr lang="ru-RU" sz="12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55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Конкурс педагогического мастерства «Новые идеи»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 за </a:t>
                      </a:r>
                      <a:r>
                        <a:rPr lang="en-US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23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Творческий конкурс «Звучит мелодия весны» (презентация к проекту) 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(Победитель – 1 место)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23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«Таланты России – 2019» (видео к исследовательскому проекту)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(Победитель – 1 место)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16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Конкурс педагогических идей «Опыт педагога ХХI века» (презентация к проекту) 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(Победитель –  </a:t>
                      </a:r>
                      <a:r>
                        <a:rPr lang="en-US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 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236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Методическая конференция педагогических работников ДОУ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с.п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. Хатанга «Организация культурных практик в нашей группе» 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Сельский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20159г.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(Победитель – 1 место)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23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Муниципальная методическая конференция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«Педагог Таймыра – перезагрузка»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2017г., 2018г., 2019г. 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 за участие 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16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«Креативный воспитатель»</a:t>
                      </a: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(сценарий и фотоотчет </a:t>
                      </a:r>
                      <a:r>
                        <a:rPr lang="ru-RU" sz="12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общедошкольного</a:t>
                      </a: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мероприятия среди учреждений  с дошкольным образованием «Ярмарка народов Севера»</a:t>
                      </a:r>
                      <a:endParaRPr lang="ru-RU" sz="12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 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Победитель –</a:t>
                      </a: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2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074" name="Picture 2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28772" y="3429001"/>
            <a:ext cx="2520280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61" y="0"/>
            <a:ext cx="9144000" cy="73894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4766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</a:t>
            </a:r>
          </a:p>
          <a:p>
            <a:pPr algn="ctr"/>
            <a:r>
              <a:rPr lang="ru-RU" sz="4400" b="1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                     </a:t>
            </a:r>
            <a:endParaRPr lang="ru-RU" sz="4400" dirty="0">
              <a:ln w="28575">
                <a:solidFill>
                  <a:srgbClr val="7030A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196752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200" b="1" dirty="0" smtClean="0">
              <a:ln w="12700">
                <a:solidFill>
                  <a:srgbClr val="0000FF"/>
                </a:solidFill>
                <a:prstDash val="sysDot"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200" b="1" dirty="0">
              <a:ln w="12700">
                <a:solidFill>
                  <a:srgbClr val="0000FF"/>
                </a:solidFill>
                <a:prstDash val="sysDot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99792" y="4149080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82368" y="548680"/>
            <a:ext cx="278313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u="sng" dirty="0">
                <a:ln w="28575">
                  <a:solidFill>
                    <a:srgbClr val="CC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Мои </a:t>
            </a:r>
            <a:endParaRPr lang="ru-RU" sz="4400" b="1" u="sng" dirty="0" smtClean="0">
              <a:ln w="28575">
                <a:solidFill>
                  <a:srgbClr val="CC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lvl="0" algn="ctr"/>
            <a:r>
              <a:rPr lang="ru-RU" sz="4400" b="1" u="sng" dirty="0" smtClean="0">
                <a:ln w="28575">
                  <a:solidFill>
                    <a:srgbClr val="CC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достижения</a:t>
            </a:r>
            <a:endParaRPr lang="ru-RU" sz="4400" b="1" u="sng" dirty="0">
              <a:ln w="28575">
                <a:solidFill>
                  <a:srgbClr val="CC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F:\Бекирова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15440">
            <a:off x="343409" y="2885456"/>
            <a:ext cx="2521106" cy="356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ег\Desktop\высшая категория\Мои достижения\Награды за участие в профессиональных конкурсах\Диплом I степени «Таланты России -2019»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112" y="2492896"/>
            <a:ext cx="2701239" cy="38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лег\Desktop\высшая категория\Мои достижения\Награды за участие в профессиональных конкурсах\Диплом I степени «Организация культурных практик в нашей группе»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01155">
            <a:off x="5837593" y="2700362"/>
            <a:ext cx="2910871" cy="38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лег\Desktop\высшая категория\Мои достижения\Награды за участие в профессиональных конкурсах\Диплом II степени «Воспитатель с большой буквы» 2019г.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006" y="452250"/>
            <a:ext cx="2728362" cy="19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Олег\Desktop\высшая категория\Мои достижения\Награды за участие в профессиональных конкурсах\Сертификат за  I место«Методическая неделя в ДОУ - 2019г.»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6351" y="431262"/>
            <a:ext cx="2980502" cy="210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ga\Desktop\548271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60"/>
            <a:ext cx="9144000" cy="6882960"/>
          </a:xfrm>
          <a:prstGeom prst="rect">
            <a:avLst/>
          </a:prstGeom>
          <a:noFill/>
        </p:spPr>
      </p:pic>
      <p:pic>
        <p:nvPicPr>
          <p:cNvPr id="5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0"/>
            <a:ext cx="9174887" cy="7414400"/>
          </a:xfrm>
          <a:prstGeom prst="rect">
            <a:avLst/>
          </a:prstGeom>
          <a:noFill/>
        </p:spPr>
      </p:pic>
      <p:pic>
        <p:nvPicPr>
          <p:cNvPr id="2050" name="Picture 2" descr="C:\Users\Олег\Desktop\аттестация 2017-18\Мои достижения\2017-11-03 Бекирова К.С\Конкурс Педагог Таймыра - перезагрузка 2017г.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1774">
            <a:off x="4654679" y="362608"/>
            <a:ext cx="3833308" cy="27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Олег\Desktop\аттестация 2017-18\Мои достижения\2017-11-03 Бекирова К.С\Диплом (2 место) РППС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80481">
            <a:off x="6118609" y="2964980"/>
            <a:ext cx="2373921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Олег\Desktop\высшая категория\Мои достижения\Награды за участие в профессиональных конкурсах\Диплом  I степени «Детские исследовательские и научные работы» (2)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899935">
            <a:off x="677244" y="176155"/>
            <a:ext cx="2602848" cy="376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ег\Desktop\аттестация 2017-18\Мои достижения\2017-11-03 Бекирова К.С\Педагогическая кладовая 2017.BMP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498" y="2389506"/>
            <a:ext cx="264789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Олег\Desktop\аттестация 2017-18\Мои достижения\2017-11-03 Бекирова К.С\Диплом (1 место) РППС в ОУ.BMP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36420">
            <a:off x="620187" y="3151173"/>
            <a:ext cx="2280826" cy="322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ga\Desktop\10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pic>
        <p:nvPicPr>
          <p:cNvPr id="4" name="Picture 2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31056">
            <a:off x="154363" y="-942278"/>
            <a:ext cx="1835696" cy="3356992"/>
          </a:xfrm>
          <a:prstGeom prst="rect">
            <a:avLst/>
          </a:prstGeom>
          <a:noFill/>
        </p:spPr>
      </p:pic>
      <p:pic>
        <p:nvPicPr>
          <p:cNvPr id="5" name="Picture 3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09035">
            <a:off x="6846457" y="-808483"/>
            <a:ext cx="2025790" cy="363911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3265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ln w="9525">
                  <a:solidFill>
                    <a:srgbClr val="00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Транслирование  опыта </a:t>
            </a:r>
          </a:p>
          <a:p>
            <a:pPr algn="ctr"/>
            <a:r>
              <a:rPr lang="ru-RU" sz="4000" b="1" u="sng" dirty="0" smtClean="0">
                <a:ln w="9525">
                  <a:solidFill>
                    <a:srgbClr val="00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профессиональной  деятельности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363343"/>
              </p:ext>
            </p:extLst>
          </p:nvPr>
        </p:nvGraphicFramePr>
        <p:xfrm>
          <a:off x="1072211" y="1766439"/>
          <a:ext cx="7460229" cy="469000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2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9214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Занятие в старшей группе по познавательному развитию 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«Сказка про дни недели» - 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21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Занятие по социально – коммуникативному развитию, дошкольные группы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«Как устроить праздник» 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81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Открытый показ занятия на старшей группе по познавательному развитию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«Сказка про дни недели» 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Районный 2018 г.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21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Открытый показ культурной практики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«Гость группы»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21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Публикация  в сборнике ''Педагогическая теория и практика: актуальные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идеи и успешный опыт в условиях модернизации российского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образования''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"Гость группы. Встреча с пожарным "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Свидетельство о регистрации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СМИ №ФС77-56431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</a:p>
                    <a:p>
                      <a:pPr algn="ctr"/>
                      <a:endParaRPr lang="ru-RU" sz="12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21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Открытый показ познавательно – исследовательской деятельности дошкольников (экспериментирование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«Воздух-невидимка» 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2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FF">
                            <a:shade val="30000"/>
                            <a:satMod val="115000"/>
                          </a:srgbClr>
                        </a:gs>
                        <a:gs pos="50000">
                          <a:srgbClr val="00FFFF">
                            <a:shade val="67500"/>
                            <a:satMod val="115000"/>
                          </a:srgbClr>
                        </a:gs>
                        <a:gs pos="100000">
                          <a:srgbClr val="00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ga\Desktop\548271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60"/>
            <a:ext cx="9144000" cy="6882960"/>
          </a:xfrm>
          <a:prstGeom prst="rect">
            <a:avLst/>
          </a:prstGeom>
          <a:noFill/>
        </p:spPr>
      </p:pic>
      <p:pic>
        <p:nvPicPr>
          <p:cNvPr id="5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404664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ln w="28575">
                  <a:solidFill>
                    <a:srgbClr val="3333FF"/>
                  </a:solidFill>
                </a:ln>
                <a:solidFill>
                  <a:srgbClr val="00CCFF"/>
                </a:solidFill>
                <a:latin typeface="Monotype Corsiva" pitchFamily="66" charset="0"/>
              </a:rPr>
              <a:t>Работа с родителями</a:t>
            </a:r>
          </a:p>
          <a:p>
            <a:pPr algn="ctr"/>
            <a:endParaRPr lang="ru-RU" sz="4000" b="1" u="sng" dirty="0" smtClean="0">
              <a:ln w="28575">
                <a:solidFill>
                  <a:srgbClr val="3333FF"/>
                </a:solidFill>
              </a:ln>
              <a:solidFill>
                <a:srgbClr val="00CCFF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883150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n>
                  <a:solidFill>
                    <a:srgbClr val="CC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Участие родителей в проектной деятельности</a:t>
            </a:r>
          </a:p>
          <a:p>
            <a:r>
              <a:rPr lang="ru-RU" sz="2000" b="1" i="1" dirty="0" smtClean="0">
                <a:ln>
                  <a:solidFill>
                    <a:srgbClr val="3333FF"/>
                  </a:solidFill>
                </a:ln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ln>
                <a:solidFill>
                  <a:srgbClr val="3333FF"/>
                </a:solidFill>
              </a:ln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211611">
            <a:off x="842924" y="3638988"/>
            <a:ext cx="2099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книжки – малышки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152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rot="447340">
            <a:off x="6126362" y="3628049"/>
            <a:ext cx="2189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Настольный театр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5536">
            <a:off x="5385011" y="3986788"/>
            <a:ext cx="2880320" cy="2100234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TextBox 18"/>
          <p:cNvSpPr txBox="1"/>
          <p:nvPr/>
        </p:nvSpPr>
        <p:spPr>
          <a:xfrm rot="591899">
            <a:off x="5606797" y="6107124"/>
            <a:ext cx="2436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Олег\Desktop\аттестация 2017-18\ППРС\«Будем говорить правильно» (Литературно -речевой центр)\Полочка красоты Веселые осенние поделки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7625" y="1264025"/>
            <a:ext cx="3332725" cy="2152495"/>
          </a:xfrm>
          <a:prstGeom prst="rect">
            <a:avLst/>
          </a:prstGeom>
          <a:noFill/>
          <a:ln w="28575">
            <a:solidFill>
              <a:srgbClr val="FF00FF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лег\Desktop\аттестация 2017-18\ППРС\Музыкально - театральный уголок\Вырезали сами Колобок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1779">
            <a:off x="5856419" y="1530948"/>
            <a:ext cx="2729337" cy="20385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 descr="C:\Users\Olga\Desktop\Новая папка\Рисунок3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1735">
            <a:off x="429251" y="1481474"/>
            <a:ext cx="2676841" cy="2072978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Picture 6" descr="C:\Users\МММ\Desktop\Для Кристины Сергеевны\DSC_305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08005">
            <a:off x="1291950" y="3919022"/>
            <a:ext cx="2755033" cy="199106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 rot="21211611">
            <a:off x="1270290" y="6245936"/>
            <a:ext cx="2099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1211611">
            <a:off x="1838573" y="6029143"/>
            <a:ext cx="2099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опыты, эксперименты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28" y="0"/>
            <a:ext cx="9144000" cy="73894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4766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</a:t>
            </a:r>
          </a:p>
          <a:p>
            <a:pPr algn="ctr"/>
            <a:r>
              <a:rPr lang="ru-RU" sz="4400" b="1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                     </a:t>
            </a:r>
            <a:endParaRPr lang="ru-RU" sz="4400" dirty="0">
              <a:ln w="28575">
                <a:solidFill>
                  <a:srgbClr val="7030A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196752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200" b="1" dirty="0" smtClean="0">
              <a:ln w="12700">
                <a:solidFill>
                  <a:srgbClr val="0000FF"/>
                </a:solidFill>
                <a:prstDash val="sysDot"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200" b="1" dirty="0">
              <a:ln w="12700">
                <a:solidFill>
                  <a:srgbClr val="0000FF"/>
                </a:solidFill>
                <a:prstDash val="sysDot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7" name="Picture 3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25609">
            <a:off x="302352" y="1707020"/>
            <a:ext cx="2025790" cy="3639119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699792" y="4149080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710429" y="620688"/>
            <a:ext cx="17256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n>
                <a:solidFill>
                  <a:srgbClr val="FF0000"/>
                </a:solidFill>
              </a:ln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n>
                <a:solidFill>
                  <a:srgbClr val="FF0000"/>
                </a:solidFill>
              </a:ln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>
                <a:solidFill>
                  <a:srgbClr val="FF0000"/>
                </a:solidFill>
              </a:ln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n>
                <a:solidFill>
                  <a:srgbClr val="FF0000"/>
                </a:solidFill>
              </a:ln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>
                <a:solidFill>
                  <a:srgbClr val="FF0000"/>
                </a:solidFill>
              </a:ln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Развлечения, досуги,  посиделки, родительские собрания</a:t>
            </a:r>
            <a:endParaRPr lang="ru-RU" b="1" dirty="0">
              <a:ln>
                <a:solidFill>
                  <a:srgbClr val="FF0000"/>
                </a:solidFill>
              </a:ln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870" y="510311"/>
            <a:ext cx="3112244" cy="27183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413" y="3564991"/>
            <a:ext cx="3248745" cy="273149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Олег\Desktop\Мама всё что было на рабочем столе, ЗДЕСЬ!!!\Картинки\фото\CIMG230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3343920" cy="268922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 descr="F:\Фото\DSCN039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0165" y="510311"/>
            <a:ext cx="3131840" cy="2534641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84"/>
            <a:ext cx="9144000" cy="6862184"/>
          </a:xfrm>
          <a:prstGeom prst="rect">
            <a:avLst/>
          </a:prstGeom>
          <a:noFill/>
        </p:spPr>
      </p:pic>
      <p:pic>
        <p:nvPicPr>
          <p:cNvPr id="2051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72" y="-171400"/>
            <a:ext cx="9144000" cy="7461447"/>
          </a:xfrm>
          <a:prstGeom prst="rect">
            <a:avLst/>
          </a:prstGeom>
          <a:noFill/>
        </p:spPr>
      </p:pic>
      <p:pic>
        <p:nvPicPr>
          <p:cNvPr id="2055" name="Picture 7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6538">
            <a:off x="1139087" y="3278480"/>
            <a:ext cx="2093788" cy="3616788"/>
          </a:xfrm>
          <a:prstGeom prst="rect">
            <a:avLst/>
          </a:prstGeom>
          <a:noFill/>
        </p:spPr>
      </p:pic>
      <p:pic>
        <p:nvPicPr>
          <p:cNvPr id="9" name="Picture 5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9269">
            <a:off x="-588309" y="3500008"/>
            <a:ext cx="2533997" cy="317373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63888" y="548680"/>
            <a:ext cx="4824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ln w="9525" cmpd="sng">
                <a:solidFill>
                  <a:srgbClr val="C00000"/>
                </a:solidFill>
                <a:prstDash val="solid"/>
              </a:ln>
              <a:solidFill>
                <a:srgbClr val="66003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9592" y="404664"/>
            <a:ext cx="7704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u="sng" dirty="0" smtClean="0">
                <a:ln w="28575">
                  <a:solidFill>
                    <a:srgbClr val="7030A0"/>
                  </a:solidFill>
                </a:ln>
                <a:solidFill>
                  <a:srgbClr val="FF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Профессиональная карта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28575">
                <a:solidFill>
                  <a:srgbClr val="7030A0"/>
                </a:solidFill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07904" y="2276872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n>
                <a:solidFill>
                  <a:srgbClr val="0000FF"/>
                </a:solidFill>
              </a:ln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2017-11-11 Документы К.С. Бекировой\K800_Документы К.С. Бекировой 00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25"/>
          <a:stretch/>
        </p:blipFill>
        <p:spPr bwMode="auto">
          <a:xfrm>
            <a:off x="179511" y="1550573"/>
            <a:ext cx="4417161" cy="2868370"/>
          </a:xfrm>
          <a:prstGeom prst="rect">
            <a:avLst/>
          </a:prstGeom>
          <a:noFill/>
          <a:ln w="19050">
            <a:solidFill>
              <a:schemeClr val="bg1"/>
            </a:solidFill>
          </a:ln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2017-11-11 Документы К.С. Бекировой\K800_Документы К.С. Бекировой 00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684954"/>
            <a:ext cx="2880320" cy="38044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21299999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6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06913">
            <a:off x="661802" y="2529342"/>
            <a:ext cx="1993776" cy="3003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7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862"/>
            <a:ext cx="9144000" cy="73894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476672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rgbClr val="E509A6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</a:t>
            </a:r>
          </a:p>
          <a:p>
            <a:pPr algn="ctr"/>
            <a:r>
              <a:rPr lang="ru-RU" sz="4400" b="1" dirty="0" smtClean="0">
                <a:ln w="28575">
                  <a:solidFill>
                    <a:srgbClr val="7030A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                            </a:t>
            </a:r>
            <a:endParaRPr lang="ru-RU" sz="4400" dirty="0">
              <a:ln w="28575">
                <a:solidFill>
                  <a:srgbClr val="7030A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196752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200" b="1" dirty="0" smtClean="0">
              <a:ln w="12700">
                <a:solidFill>
                  <a:srgbClr val="0000FF"/>
                </a:solidFill>
                <a:prstDash val="sysDot"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200" b="1" dirty="0">
              <a:ln w="12700">
                <a:solidFill>
                  <a:srgbClr val="0000FF"/>
                </a:solidFill>
                <a:prstDash val="sysDot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99792" y="4149080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800" dirty="0"/>
          </a:p>
        </p:txBody>
      </p:sp>
      <p:pic>
        <p:nvPicPr>
          <p:cNvPr id="7172" name="Picture 4" descr="C:\Users\Olga\Desktop\Работа с родителями\Работа сродителями и курсы\фото родит\DSC037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923" y="3212976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6" name="TextBox 15"/>
          <p:cNvSpPr txBox="1"/>
          <p:nvPr/>
        </p:nvSpPr>
        <p:spPr>
          <a:xfrm>
            <a:off x="3059832" y="548680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Участие родителей</a:t>
            </a:r>
          </a:p>
          <a:p>
            <a:pPr algn="ctr"/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в общественной жизни детского сада</a:t>
            </a:r>
            <a:endParaRPr lang="ru-RU" sz="1600" b="1" dirty="0">
              <a:ln>
                <a:solidFill>
                  <a:srgbClr val="FF0000"/>
                </a:solidFill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занятие Елогирь, Медведко, Бекирова Калинина\DSCN86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696" y="3861048"/>
            <a:ext cx="3024336" cy="23226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занятие Елогирь, Медведко, Бекирова Калинина\DSCN860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490752"/>
            <a:ext cx="2442626" cy="32982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Олег\Desktop\20171207_113758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736" y="1398661"/>
            <a:ext cx="3117645" cy="21195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ga\Desktop\548271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60"/>
            <a:ext cx="9144000" cy="6882960"/>
          </a:xfrm>
          <a:prstGeom prst="rect">
            <a:avLst/>
          </a:prstGeom>
          <a:noFill/>
        </p:spPr>
      </p:pic>
      <p:pic>
        <p:nvPicPr>
          <p:cNvPr id="5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5576" y="1556792"/>
            <a:ext cx="6336704" cy="2736304"/>
          </a:xfrm>
          <a:prstGeom prst="rect">
            <a:avLst/>
          </a:prstGeom>
        </p:spPr>
        <p:txBody>
          <a:bodyPr wrap="square">
            <a:prstTxWarp prst="textCanUp">
              <a:avLst>
                <a:gd name="adj" fmla="val 75874"/>
              </a:avLst>
            </a:prstTxWarp>
            <a:spAutoFit/>
          </a:bodyPr>
          <a:lstStyle/>
          <a:p>
            <a:pPr algn="ctr"/>
            <a:r>
              <a:rPr lang="ru-RU" sz="8800" b="1" dirty="0" smtClean="0">
                <a:ln w="38100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Спасибо за внимание!</a:t>
            </a:r>
            <a:endParaRPr lang="ru-RU" sz="8800" dirty="0">
              <a:ln w="38100">
                <a:solidFill>
                  <a:srgbClr val="0000FF"/>
                </a:solidFill>
              </a:ln>
              <a:solidFill>
                <a:srgbClr val="FF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" name="Picture 2" descr="C:\Users\Olga\Desktop\Картинки к играм\15775142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-603448"/>
            <a:ext cx="3847356" cy="3847356"/>
          </a:xfrm>
          <a:prstGeom prst="rect">
            <a:avLst/>
          </a:prstGeom>
          <a:noFill/>
        </p:spPr>
      </p:pic>
      <p:pic>
        <p:nvPicPr>
          <p:cNvPr id="12290" name="Picture 2" descr="https://img-fotki.yandex.ru/get/6606/200418627.fa/0_153854_50f081c7_orig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861048"/>
            <a:ext cx="3698209" cy="2996952"/>
          </a:xfrm>
          <a:prstGeom prst="rect">
            <a:avLst/>
          </a:prstGeom>
          <a:noFill/>
        </p:spPr>
      </p:pic>
      <p:pic>
        <p:nvPicPr>
          <p:cNvPr id="8" name="Picture 2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40300">
            <a:off x="7467567" y="3861276"/>
            <a:ext cx="1835696" cy="3356992"/>
          </a:xfrm>
          <a:prstGeom prst="rect">
            <a:avLst/>
          </a:prstGeom>
          <a:noFill/>
        </p:spPr>
      </p:pic>
      <p:pic>
        <p:nvPicPr>
          <p:cNvPr id="9" name="Picture 3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665719">
            <a:off x="6282737" y="4292266"/>
            <a:ext cx="2025790" cy="3639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84"/>
            <a:ext cx="9144000" cy="6862184"/>
          </a:xfrm>
          <a:prstGeom prst="rect">
            <a:avLst/>
          </a:prstGeom>
          <a:noFill/>
        </p:spPr>
      </p:pic>
      <p:pic>
        <p:nvPicPr>
          <p:cNvPr id="2051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72" y="-171400"/>
            <a:ext cx="9144000" cy="7461447"/>
          </a:xfrm>
          <a:prstGeom prst="rect">
            <a:avLst/>
          </a:prstGeom>
          <a:noFill/>
        </p:spPr>
      </p:pic>
      <p:pic>
        <p:nvPicPr>
          <p:cNvPr id="2055" name="Picture 7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6538">
            <a:off x="750614" y="3205914"/>
            <a:ext cx="2093788" cy="3616788"/>
          </a:xfrm>
          <a:prstGeom prst="rect">
            <a:avLst/>
          </a:prstGeom>
          <a:noFill/>
        </p:spPr>
      </p:pic>
      <p:pic>
        <p:nvPicPr>
          <p:cNvPr id="8" name="Picture 6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44435">
            <a:off x="1127656" y="4407719"/>
            <a:ext cx="1993776" cy="3003555"/>
          </a:xfrm>
          <a:prstGeom prst="rect">
            <a:avLst/>
          </a:prstGeom>
          <a:noFill/>
        </p:spPr>
      </p:pic>
      <p:pic>
        <p:nvPicPr>
          <p:cNvPr id="9" name="Picture 5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9269">
            <a:off x="-588309" y="3500008"/>
            <a:ext cx="2533997" cy="317373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63888" y="548680"/>
            <a:ext cx="4824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ln w="9525" cmpd="sng">
                <a:solidFill>
                  <a:srgbClr val="C00000"/>
                </a:solidFill>
                <a:prstDash val="solid"/>
              </a:ln>
              <a:solidFill>
                <a:srgbClr val="66003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07904" y="2276872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n>
                <a:solidFill>
                  <a:srgbClr val="0000FF"/>
                </a:solidFill>
              </a:ln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F:\2017-11-11 Документы К.С. Бекировой\K800_Документы К.С. Бекировой 00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548679"/>
            <a:ext cx="2880320" cy="4139813"/>
          </a:xfrm>
          <a:prstGeom prst="rect">
            <a:avLst/>
          </a:prstGeom>
          <a:noFill/>
          <a:ln w="19050">
            <a:solidFill>
              <a:srgbClr val="00B05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2017-11-11 Документы К.С. Бекировой\K800_Документы К.С. Бекировой 00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666" y="476672"/>
            <a:ext cx="3172806" cy="3868460"/>
          </a:xfrm>
          <a:prstGeom prst="rect">
            <a:avLst/>
          </a:prstGeom>
          <a:noFill/>
          <a:ln w="19050">
            <a:solidFill>
              <a:srgbClr val="00B05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2017-11-11 Документы К.С. Бекировой\K800_Документы К.С. Бекировой 003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462671"/>
            <a:ext cx="2029700" cy="2625079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60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84"/>
            <a:ext cx="9144000" cy="6862184"/>
          </a:xfrm>
          <a:prstGeom prst="rect">
            <a:avLst/>
          </a:prstGeom>
          <a:noFill/>
        </p:spPr>
      </p:pic>
      <p:pic>
        <p:nvPicPr>
          <p:cNvPr id="2051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72" y="-171400"/>
            <a:ext cx="9144000" cy="7461447"/>
          </a:xfrm>
          <a:prstGeom prst="rect">
            <a:avLst/>
          </a:prstGeom>
          <a:noFill/>
        </p:spPr>
      </p:pic>
      <p:pic>
        <p:nvPicPr>
          <p:cNvPr id="2055" name="Picture 7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6538">
            <a:off x="750614" y="3205914"/>
            <a:ext cx="2093788" cy="3616788"/>
          </a:xfrm>
          <a:prstGeom prst="rect">
            <a:avLst/>
          </a:prstGeom>
          <a:noFill/>
        </p:spPr>
      </p:pic>
      <p:pic>
        <p:nvPicPr>
          <p:cNvPr id="8" name="Picture 6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44435">
            <a:off x="1127656" y="4407719"/>
            <a:ext cx="1993776" cy="3003555"/>
          </a:xfrm>
          <a:prstGeom prst="rect">
            <a:avLst/>
          </a:prstGeom>
          <a:noFill/>
        </p:spPr>
      </p:pic>
      <p:pic>
        <p:nvPicPr>
          <p:cNvPr id="9" name="Picture 5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9269">
            <a:off x="-588309" y="3500008"/>
            <a:ext cx="2533997" cy="317373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63888" y="548680"/>
            <a:ext cx="4824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ln w="9525" cmpd="sng">
                <a:solidFill>
                  <a:srgbClr val="C00000"/>
                </a:solidFill>
                <a:prstDash val="solid"/>
              </a:ln>
              <a:solidFill>
                <a:srgbClr val="66003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07904" y="2276872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n>
                <a:solidFill>
                  <a:srgbClr val="0000FF"/>
                </a:solidFill>
              </a:ln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Олег\Desktop\высшая категория\Персональная карта\2019-11-11 Документы К.С. Бекировой\Аттестационный лист 2018г. (2)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1667853"/>
            <a:ext cx="3180679" cy="4240905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ег\Desktop\высшая категория\Персональная карта\2019-11-11 Документы К.С. Бекировой\Аттестационный лист 2018г.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746766"/>
            <a:ext cx="3241209" cy="4321612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55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84"/>
            <a:ext cx="9144000" cy="6862184"/>
          </a:xfrm>
          <a:prstGeom prst="rect">
            <a:avLst/>
          </a:prstGeom>
          <a:noFill/>
        </p:spPr>
      </p:pic>
      <p:pic>
        <p:nvPicPr>
          <p:cNvPr id="2051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72" y="-171400"/>
            <a:ext cx="9144000" cy="7461447"/>
          </a:xfrm>
          <a:prstGeom prst="rect">
            <a:avLst/>
          </a:prstGeom>
          <a:noFill/>
        </p:spPr>
      </p:pic>
      <p:pic>
        <p:nvPicPr>
          <p:cNvPr id="2055" name="Picture 7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6538">
            <a:off x="750614" y="3205914"/>
            <a:ext cx="2093788" cy="3616788"/>
          </a:xfrm>
          <a:prstGeom prst="rect">
            <a:avLst/>
          </a:prstGeom>
          <a:noFill/>
        </p:spPr>
      </p:pic>
      <p:pic>
        <p:nvPicPr>
          <p:cNvPr id="8" name="Picture 6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44435">
            <a:off x="1127656" y="4407719"/>
            <a:ext cx="1993776" cy="3003555"/>
          </a:xfrm>
          <a:prstGeom prst="rect">
            <a:avLst/>
          </a:prstGeom>
          <a:noFill/>
        </p:spPr>
      </p:pic>
      <p:pic>
        <p:nvPicPr>
          <p:cNvPr id="9" name="Picture 5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9269">
            <a:off x="-588309" y="3500008"/>
            <a:ext cx="2533997" cy="317373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63888" y="548680"/>
            <a:ext cx="4824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ln w="9525" cmpd="sng">
                <a:solidFill>
                  <a:srgbClr val="C00000"/>
                </a:solidFill>
                <a:prstDash val="solid"/>
              </a:ln>
              <a:solidFill>
                <a:srgbClr val="66003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07904" y="2276872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n>
                <a:solidFill>
                  <a:srgbClr val="0000FF"/>
                </a:solidFill>
              </a:ln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Олег\Desktop\аттестация 2017-18\Персональная карта\2017-11-11 Документы К.С. Бекировой\Удостоверение о повышении квалификации 2017г..BMP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384" y="3655337"/>
            <a:ext cx="3431633" cy="24264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Олег\Desktop\высшая категория\Персональная карта\2019-11-11 Документы К.С. Бекировой\Диплом о профессиональной переподготовке 2018г.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4478" y="458041"/>
            <a:ext cx="4135043" cy="3101282"/>
          </a:xfrm>
          <a:prstGeom prst="rect">
            <a:avLst/>
          </a:prstGeom>
          <a:noFill/>
          <a:ln>
            <a:solidFill>
              <a:srgbClr val="CC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Олег\Desktop\высшая категория\Персональная карта\2019-11-11 Документы К.С. Бекировой\Удостоверение о повышении квалификации 2019г.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" r="-19"/>
          <a:stretch/>
        </p:blipFill>
        <p:spPr bwMode="auto">
          <a:xfrm>
            <a:off x="1170454" y="3655336"/>
            <a:ext cx="3586277" cy="2689708"/>
          </a:xfrm>
          <a:prstGeom prst="rect">
            <a:avLst/>
          </a:prstGeom>
          <a:noFill/>
          <a:ln>
            <a:solidFill>
              <a:srgbClr val="CC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lga\Desktop\10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pic>
        <p:nvPicPr>
          <p:cNvPr id="4" name="Picture 1" descr="C:\Users\КОМП\Desktop\Работа\картинки для ДОУ\родителям\добро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85296"/>
            <a:ext cx="2808312" cy="242285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9" name="Picture 5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18716">
            <a:off x="7047709" y="3043324"/>
            <a:ext cx="2687793" cy="4049068"/>
          </a:xfrm>
          <a:prstGeom prst="rect">
            <a:avLst/>
          </a:prstGeom>
          <a:noFill/>
        </p:spPr>
      </p:pic>
      <p:pic>
        <p:nvPicPr>
          <p:cNvPr id="1030" name="Picture 6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193259">
            <a:off x="6183200" y="4078145"/>
            <a:ext cx="2359704" cy="340575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692696"/>
            <a:ext cx="7128792" cy="830997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4800" b="1" u="sng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Педагогическое кредо</a:t>
            </a:r>
            <a:endParaRPr lang="ru-RU" sz="4800" b="1" u="sng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-675456"/>
            <a:ext cx="2406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Стать равноправным партнёром для родителей и совместно с семьёй создать необходимые условия для воспитания здорового, успешного, умеющего самостоятельно мыслить ребёнка, ребёнка открытого миру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484784"/>
            <a:ext cx="8676456" cy="5016758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3200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Стать равноправным партнёром </a:t>
            </a:r>
          </a:p>
          <a:p>
            <a:pPr algn="ctr"/>
            <a:r>
              <a:rPr lang="ru-RU" sz="3200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родителей и совместно с </a:t>
            </a:r>
          </a:p>
          <a:p>
            <a:pPr algn="ctr"/>
            <a:r>
              <a:rPr lang="ru-RU" sz="3200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семьёй создать необходимые условия </a:t>
            </a:r>
          </a:p>
          <a:p>
            <a:pPr algn="ctr"/>
            <a:r>
              <a:rPr lang="ru-RU" sz="3200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воспитания здорового, </a:t>
            </a:r>
          </a:p>
          <a:p>
            <a:pPr algn="ctr"/>
            <a:r>
              <a:rPr lang="ru-RU" sz="3200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Успешного, умеющего</a:t>
            </a:r>
          </a:p>
          <a:p>
            <a:pPr algn="ctr"/>
            <a:r>
              <a:rPr lang="ru-RU" sz="3200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самостоятельно </a:t>
            </a:r>
          </a:p>
          <a:p>
            <a:r>
              <a:rPr lang="ru-RU" sz="3200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мыслить ребёнка, </a:t>
            </a:r>
          </a:p>
          <a:p>
            <a:r>
              <a:rPr lang="ru-RU" sz="3200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ребёнка </a:t>
            </a:r>
          </a:p>
          <a:p>
            <a:pPr algn="ctr"/>
            <a:r>
              <a:rPr lang="ru-RU" sz="3200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открытого</a:t>
            </a:r>
          </a:p>
          <a:p>
            <a:pPr algn="ctr"/>
            <a:r>
              <a:rPr lang="ru-RU" sz="3200" i="1" dirty="0" smtClean="0">
                <a:ln>
                  <a:solidFill>
                    <a:srgbClr val="99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миру.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ga\Desktop\548271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pic>
        <p:nvPicPr>
          <p:cNvPr id="4101" name="Picture 5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81096">
            <a:off x="6093576" y="2876396"/>
            <a:ext cx="3504431" cy="4221088"/>
          </a:xfrm>
          <a:prstGeom prst="rect">
            <a:avLst/>
          </a:prstGeom>
          <a:noFill/>
        </p:spPr>
      </p:pic>
      <p:pic>
        <p:nvPicPr>
          <p:cNvPr id="6" name="Picture 4" descr="C:\Users\Olga\Desktop\80326054_large_kTs_Jardin_orchidees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7024">
            <a:off x="7441936" y="3463543"/>
            <a:ext cx="1960574" cy="31495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548680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ЭССЭ ВОСПИТАТЕЛЯ</a:t>
            </a:r>
            <a:r>
              <a:rPr lang="ru-RU" sz="4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.</a:t>
            </a:r>
            <a:endParaRPr lang="ru-RU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17728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99592" y="1358770"/>
            <a:ext cx="6624736" cy="4893647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для меня </a:t>
            </a: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человек, желающий постоянно совершенствоваться, меняться, творить, потому что жизнь детского сада не может существовать без творчества, движения вперед, инноваций. Потребности современной образовательной системы подталкивают меня к новым творческим замыслам, к новым идеям, участию в сетевом взаимодействии. Я постоянно помню о том, что для того чтобы учить других, надо учиться самому, чтобы воспитывать других, надо начинать с себя, чтобы развивать других, надо самому постоянно развиваться и всё это должно приносить радость и удовольствие.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24406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Одним из важнейших факторов, влияющих на профессионализм воспитателя, является, на мой взгляд, самообразование. Поиск новых приёмов, методов и технологий актуален особенно в наше время. Ребёнка - представителя нового поколения практически невозможно заставить что-то сделать, если с ним не договоришься или не заинтересуешь. Следовательно, необходимо выбирать такие технологии, которые давали бы возможность это осуществить. В своей работе я использую проектную деятельность, ИКТ.</a:t>
            </a: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Ребенок должен видеть в воспитателе умного, знающего, думающего человека. А для этого, хороший воспитатель знает во много раз больше, чем предусматривает программа. Глубокие знания, общий кругозор, интерес к проблемам и новинкам  воспитания – все это необходимо воспитателю, чтобы раскрыть и показать малышу мир в  разнообразии его предметов, красок и отношений.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проектной деятельности мы с детьми экспериментируем, исследуем, наблюдаем, познаем и играем, используя инновационные технологии, которые помогают познавать мир во всем его разнообразии. Интерактивная доска «шагает» рядом с нами каждый день. Применение в своей работе инноваций помогает мне воспитывать свободную успешную личность, формировать у детей способность самостоятельно мыслить, добывать и применять знания, тщательно обдумывать, принимать решения, планировать свои действия.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ga\Desktop\2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Olga\Desktop\72766970_1301397954_9b92bd2271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pic>
        <p:nvPicPr>
          <p:cNvPr id="6148" name="Picture 4" descr="C:\Users\Olga\Desktop\80326048_large_kTs_Jardin_orchidees2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49041" flipH="1">
            <a:off x="-824564" y="1018653"/>
            <a:ext cx="3431278" cy="4295722"/>
          </a:xfrm>
          <a:prstGeom prst="rect">
            <a:avLst/>
          </a:prstGeom>
          <a:noFill/>
        </p:spPr>
      </p:pic>
      <p:pic>
        <p:nvPicPr>
          <p:cNvPr id="6" name="Picture 3" descr="C:\Users\Olga\Desktop\80326052_large_kTs_Jardin_orchidees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3155">
            <a:off x="-147428" y="3576363"/>
            <a:ext cx="2281808" cy="358983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23728" y="548680"/>
            <a:ext cx="6192688" cy="5976664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8100000" scaled="1"/>
            <a:tileRect/>
          </a:gra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Все эти качества, на мой взгляд, позволяют детям быть открытыми для новых контактов с окружающим миром</a:t>
            </a:r>
            <a:endParaRPr lang="ru-RU" sz="1200" b="1" dirty="0" smtClean="0">
              <a:solidFill>
                <a:srgbClr val="24406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24406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Воспитатель – это педагог, то есть человек, который учит, помогает познать окружающий мир. Считаю своим долгом передать детям, заложить в них те качества, которыми обладаю сама. А эти качества, на мой взгляд, развиваются через любовь к Родине, к природе.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Быть воспитателем – это значит помочь ребенку увидеть и услышать красоту природы, научиться наслаждаться ею. Я учу своих воспитанников не просто видеть эту красоту, но и сочувствовать, сопереживать, оказывать посильную помощь, то есть быть неравнодушными. Ведь все большое начинается с малого: с не срубленной елочки, с не затоптанного цветка, с не разоренного гнезда. 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В основе работы воспитателя лежит любовь. Любовь – именно на ней держится наша планета Земля. Но слова любви к детям – это еще не любовь. Там где слова не живут с поступками, появляются пострадавшие и ищутся виновные. Подлинное проявление любви, сердечности, душевности и отзывчивости – твое поведение и поступки по отношению к своим родным, своей семье, коллегам и как лакмусовая бумажка – к детям. Дети тонко чувствуют твою искренность, чутко откликаются на доброту и теплые слова. Еще тоньше чувствуют ложь и лицемерие.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Я верю в могучую силу любви к детям. «Смотри с любовью на мир и людей, и он так же будет смотреть на тебя».  Считаю, что надо быть честной по отношению к себе. И тогда все твое вернется многократно увеличенным.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Мне важно, что люди доверили мне самое дорогое, что у них есть – своих детей.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Конечно, труд воспитателя может быть трудным, нелёгким, отнимающим порой и физические, и моральные силы, но рутинным, неинтересным его не назовёшь.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За годы моей педагогической деятельности я никогда не сожалела о том, что моя жизнь проходит среди детей. Эта профессия заставляет меня забывать все проблемы и огорчения, ощущать себя всегда здоровой, энергичной, молодой и всегда находиться в мире неповторимого, сказочного детства. Я люблю свою профессию, нашла в ней своё призвание и утвердилась в этом.</a:t>
            </a:r>
          </a:p>
          <a:p>
            <a:r>
              <a:rPr lang="ru-RU" sz="14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                               А это значит - я счастливый человек!</a:t>
            </a:r>
          </a:p>
          <a:p>
            <a:r>
              <a:rPr lang="ru-RU" sz="1400" b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2344</TotalTime>
  <Words>2146</Words>
  <Application>Microsoft Office PowerPoint</Application>
  <PresentationFormat>Экран (4:3)</PresentationFormat>
  <Paragraphs>320</Paragraphs>
  <Slides>31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Monotype Corsiva</vt:lpstr>
      <vt:lpstr>Times New Roman</vt:lpstr>
      <vt:lpstr>Wingdings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irina</cp:lastModifiedBy>
  <cp:revision>274</cp:revision>
  <dcterms:created xsi:type="dcterms:W3CDTF">2017-01-09T09:15:41Z</dcterms:created>
  <dcterms:modified xsi:type="dcterms:W3CDTF">2021-10-22T02:26:29Z</dcterms:modified>
</cp:coreProperties>
</file>