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Monotype Corsiva" panose="03010101010201010101" pitchFamily="66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Monotype Corsiva" panose="03010101010201010101" pitchFamily="66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Monotype Corsiva" panose="03010101010201010101" pitchFamily="66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Monotype Corsiva" panose="03010101010201010101" pitchFamily="66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Monotype Corsiva" panose="03010101010201010101" pitchFamily="66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Monotype Corsiva" panose="03010101010201010101" pitchFamily="66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Monotype Corsiva" panose="03010101010201010101" pitchFamily="66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Monotype Corsiva" panose="03010101010201010101" pitchFamily="66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Monotype Corsiva" panose="03010101010201010101" pitchFamily="66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7D3C8B87-80A3-40A1-8E48-8E7114F99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AutoShape 2">
            <a:extLst>
              <a:ext uri="{FF2B5EF4-FFF2-40B4-BE49-F238E27FC236}">
                <a16:creationId xmlns:a16="http://schemas.microsoft.com/office/drawing/2014/main" id="{BC01063D-516A-4E85-B51F-174308F08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AutoShape 3">
            <a:extLst>
              <a:ext uri="{FF2B5EF4-FFF2-40B4-BE49-F238E27FC236}">
                <a16:creationId xmlns:a16="http://schemas.microsoft.com/office/drawing/2014/main" id="{AE758E5E-3D62-4D41-A5AD-E09CAA84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AutoShape 4">
            <a:extLst>
              <a:ext uri="{FF2B5EF4-FFF2-40B4-BE49-F238E27FC236}">
                <a16:creationId xmlns:a16="http://schemas.microsoft.com/office/drawing/2014/main" id="{2FBD0AEB-BB29-4138-A790-231A32214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AutoShape 5">
            <a:extLst>
              <a:ext uri="{FF2B5EF4-FFF2-40B4-BE49-F238E27FC236}">
                <a16:creationId xmlns:a16="http://schemas.microsoft.com/office/drawing/2014/main" id="{4543DC6E-7669-4952-9852-1E195DCB2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AutoShape 6">
            <a:extLst>
              <a:ext uri="{FF2B5EF4-FFF2-40B4-BE49-F238E27FC236}">
                <a16:creationId xmlns:a16="http://schemas.microsoft.com/office/drawing/2014/main" id="{0D27BD0E-4FB3-4EEF-97AF-8FF27B003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AutoShape 7">
            <a:extLst>
              <a:ext uri="{FF2B5EF4-FFF2-40B4-BE49-F238E27FC236}">
                <a16:creationId xmlns:a16="http://schemas.microsoft.com/office/drawing/2014/main" id="{B6B8CA9A-EF17-47DE-8168-FEFC7370F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6" name="AutoShape 8">
            <a:extLst>
              <a:ext uri="{FF2B5EF4-FFF2-40B4-BE49-F238E27FC236}">
                <a16:creationId xmlns:a16="http://schemas.microsoft.com/office/drawing/2014/main" id="{3BDBBC7D-A3ED-477A-B06B-76004683B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DE6950FD-AF9D-46E9-B4B0-FFB20DEFBD0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208F0D8D-705B-4031-B669-2A56DCB21A3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E0B37D05-33D6-4370-A726-BA6470772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F6621702-4AD1-424E-AC83-08FD0D1B4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E9E74674-CF1D-4F54-A751-725C684530D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55918DD2-BCC5-4310-AF1B-D7FDE4B82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6C2914FD-B502-489F-81AA-0758FC523E3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E09B489A-C6C9-4A5F-822E-4AA970FC6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8B061E40-ACFB-42F4-980F-C5E2BE40AB8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>
            <a:extLst>
              <a:ext uri="{FF2B5EF4-FFF2-40B4-BE49-F238E27FC236}">
                <a16:creationId xmlns:a16="http://schemas.microsoft.com/office/drawing/2014/main" id="{A483517D-2AF6-44A1-965E-AC67AC6DE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15DA2DF9-A194-492A-B8E1-4D654AF2AD8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7294C11E-CAAF-4400-BA92-D8A695666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EE52CFE7-DC94-4251-A10A-C771BCD3FC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18B0661F-7957-453F-95E0-7BB0296F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212ECF2E-60B7-4785-99E2-D0F6004046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EA63FB7A-384D-4C68-A247-650187C48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3D04AC04-63AF-467A-B823-FB13A66245D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27A53D4F-7C62-4174-B95D-D4E2583D8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4C605BB6-1EF0-43A7-A3BA-8A2BA73EC78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37E5D7B2-6B15-431A-9651-BA9225903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AC9DD4B9-1BE3-4304-8FAB-827384B0A11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>
            <a:extLst>
              <a:ext uri="{FF2B5EF4-FFF2-40B4-BE49-F238E27FC236}">
                <a16:creationId xmlns:a16="http://schemas.microsoft.com/office/drawing/2014/main" id="{0C619A81-13AF-4F9C-854C-972A0FF2E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13546220-4180-4E50-930C-D6E58D5AC14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D1FD5EC9-D1A6-4DC9-A470-30AC412D7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F35F8CC0-8555-4E9C-81FD-89936D7525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54381815-CDDE-4DA3-A705-2E4CBE503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12404E35-9AC0-47F8-BFB1-7389850493A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DC45F30D-4CF9-4C91-B7F1-43E06F966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6B8C7274-396F-44A9-8A1B-DD903206AC4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5329B457-55EC-447F-8212-6F91B989C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BF2291E9-AD1F-4DC5-A657-D92160367A5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DABA0A38-B8DA-445E-A627-BCCE9F76E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51090AAE-386B-4744-A0EE-5EB328B3840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B7C457D9-F5A0-4D04-9413-F793DA001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F765CC4E-AAAA-4781-84AE-C15C7EC6792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97E40827-57CD-45A3-A28C-D0983BC16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05981BA2-C621-4F0B-A04B-E8D0E606AC8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8F990AC2-5FB9-4873-B7BB-F50983824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E0773-A778-4880-8DF9-012BA12E4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1E316F-5D0B-47A9-AD62-C8F9D6D95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5933C1-4A84-4D29-B034-4562A228414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BD19B3C-EF1B-4A72-BE59-DC28EC034B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343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32A53-48FB-40DB-85A4-D3B820E6A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061C5C-81EB-4133-A2EC-62A7CC5D1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B41964-5223-4E22-BBA5-C2BAA643DD1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A0177D6-0B8A-4230-AE0B-B48AFDED48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5933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DC36F19-D436-4C1C-AC91-092AF0E4B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19875" y="274638"/>
            <a:ext cx="2052638" cy="58372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608029-6A33-4351-809C-1135F627F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0275" cy="58372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4C9DC2-7D30-4BD8-88F7-62DAE50B927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53A3AEC-22DE-47A4-82AD-8E40E09EE6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865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3256A-D01F-4F61-9008-02B8E2017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F81B5C-2C49-4B44-9D07-3F827D30F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0E304D-A87E-4713-858A-4B0AFD98581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B99E028-0DAD-4483-8926-447D5BAA27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716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57BD0-3749-46ED-AD7D-581CEA7D0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3959BD-36E1-47E5-95BA-7A5B0863E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7BB942-D21F-4711-A6F3-70A8C826284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6AC540D-45AD-4615-8EF6-6EC7D4BD572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6827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1D9B4-1C26-41B2-AFF2-529319EE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E61650-8A34-43FE-8C47-018DD3975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0663" cy="4511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81DB4F-344B-47ED-9D88-4BBBA9B6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0263" y="1600200"/>
            <a:ext cx="4032250" cy="4511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5CC408-91C1-45E4-9FA0-3DCE0AECD83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D0DF613-14E4-4E61-B884-72144E6769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047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D9066-FF6E-477A-87EC-2E663D2DA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A16AD8-9573-4EB6-A845-E8FF44932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164972-BF55-426C-A829-94FDE1C6B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39CE9B-E9A6-428D-9189-33B66C1F4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C17CBE-54F8-4AED-85A2-D459E5F40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0ADE4-7A76-4FC1-AEEF-57CFC527C87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0613B1A-065C-4F77-9E52-D58BC6D5DB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585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4E258-F50E-491D-8FF9-01584CFA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BDF29F3-36F9-4F7E-8F74-27D4F2F9639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32275B-54EA-4FE1-81E4-979628F91C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959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EE8D966-5CDE-455B-A156-7C6C842E8DC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1738410-81C7-4581-9218-77D81DED81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471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A13E1-D294-4C28-8344-4E89E61C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3BF28-3CCC-48FC-9027-815B9016C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7CC888-80C0-4CB7-AB1D-6EF095EA9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EA0029-CAEB-404D-8C6A-068FB2B198D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2399944-B48B-48B9-8F8E-27FC3F1339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47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C1B2D-7046-4C0B-A134-77911CF6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D0E3E6-8B6F-4E0B-9405-3D49176C6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DD699F-0CB9-4253-86B3-2365E2F9D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F7AC65-DB77-4CE8-8396-36E84821067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1699AE-D89E-4507-86FF-DC39FE6815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086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45322157-C823-465B-98FF-3E30EC36E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5313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щёлкните мышью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2FB8E765-880D-49B3-A9C5-C398FEA97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53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1027" name="Text Box 3">
            <a:extLst>
              <a:ext uri="{FF2B5EF4-FFF2-40B4-BE49-F238E27FC236}">
                <a16:creationId xmlns:a16="http://schemas.microsoft.com/office/drawing/2014/main" id="{FE311320-D374-453A-BA97-43C0DEDD1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Text Box 4">
            <a:extLst>
              <a:ext uri="{FF2B5EF4-FFF2-40B4-BE49-F238E27FC236}">
                <a16:creationId xmlns:a16="http://schemas.microsoft.com/office/drawing/2014/main" id="{C7B7CD76-D7C3-4E20-8D4A-A234EE9AC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E8D5179-24B5-423B-85A4-6AD8ACDBC27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93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64A5F0C2-4427-4AB4-BBC2-3B9B6B39107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1C97A7D9-2FC9-49EB-BA91-33EF5D7B6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287338"/>
            <a:ext cx="727392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200" b="1"/>
              <a:t>Таймырское муниципальное казенное  дошкольное образовательное учреждение «Хатангский детский сад комбинированного вида  «Снежинка»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B87D3EB6-DC37-4DE7-931C-144EB5A30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087563"/>
            <a:ext cx="87122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3600" b="1"/>
              <a:t>«Театр в жизни дошкольников»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4BD06488-2487-4520-AF48-9630B3A35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775" y="5040313"/>
            <a:ext cx="29638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r>
              <a:rPr lang="ru-RU" altLang="ru-RU" sz="2200" b="1"/>
              <a:t>Выполнила: Воспитатель старшей группы</a:t>
            </a:r>
            <a:br>
              <a:rPr lang="ru-RU" altLang="ru-RU" sz="2200" b="1"/>
            </a:br>
            <a:r>
              <a:rPr lang="ru-RU" altLang="ru-RU" sz="2200" b="1"/>
              <a:t>Елогирь Александра Александровна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069EB28D-E6DF-48E1-9898-33DCD1FD0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3211513"/>
            <a:ext cx="316865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488"/>
              </a:spcBef>
              <a:spcAft>
                <a:spcPts val="600"/>
              </a:spcAft>
            </a:pPr>
            <a:r>
              <a:rPr lang="ru-RU" altLang="ru-RU" sz="2200" b="1" i="1">
                <a:cs typeface="Segoe UI" panose="020B0502040204020203" pitchFamily="34" charset="0"/>
              </a:rPr>
              <a:t>Тип проекта: творческий</a:t>
            </a:r>
          </a:p>
          <a:p>
            <a:pPr>
              <a:spcBef>
                <a:spcPts val="488"/>
              </a:spcBef>
              <a:spcAft>
                <a:spcPts val="600"/>
              </a:spcAft>
            </a:pPr>
            <a:r>
              <a:rPr lang="ru-RU" altLang="ru-RU" sz="2200" b="1" i="1">
                <a:cs typeface="Segoe UI" panose="020B0502040204020203" pitchFamily="34" charset="0"/>
              </a:rPr>
              <a:t>Участники проекта: дети старшей группы, родители воспитанников, воспитатель группы </a:t>
            </a:r>
          </a:p>
          <a:p>
            <a:pPr>
              <a:spcBef>
                <a:spcPts val="488"/>
              </a:spcBef>
              <a:spcAft>
                <a:spcPts val="600"/>
              </a:spcAft>
            </a:pPr>
            <a:r>
              <a:rPr lang="ru-RU" altLang="ru-RU" sz="2200" b="1" i="1">
                <a:cs typeface="Segoe UI" panose="020B0502040204020203" pitchFamily="34" charset="0"/>
              </a:rPr>
              <a:t>Срок реализации проекта: краткосрочный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>
            <a:extLst>
              <a:ext uri="{FF2B5EF4-FFF2-40B4-BE49-F238E27FC236}">
                <a16:creationId xmlns:a16="http://schemas.microsoft.com/office/drawing/2014/main" id="{9792F8E0-4B6E-4F3B-857C-83BBC338F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215900"/>
            <a:ext cx="7415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>
                <a:cs typeface="Arial" panose="020B0604020202020204" pitchFamily="34" charset="0"/>
              </a:rPr>
              <a:t>Разыгрывание с детьми кукольных спектаклей по сказке «Три медведя» </a:t>
            </a:r>
            <a:r>
              <a:rPr lang="ru-RU" altLang="ru-RU" sz="2400" b="1"/>
              <a:t>  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E0C39816-3794-4065-B408-7DBF4657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75" y="1595438"/>
            <a:ext cx="2887663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F57594CC-63A4-494B-ADCF-0C5D6CBA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3671888"/>
            <a:ext cx="300355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B55189EC-AE07-44AB-9644-C5D940E1E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3325" y="2841625"/>
            <a:ext cx="24542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D815AB8F-5F95-4373-91C6-D0FF40A6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40000">
            <a:off x="6416675" y="2762250"/>
            <a:ext cx="240347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4" name="Text Box 6">
            <a:extLst>
              <a:ext uri="{FF2B5EF4-FFF2-40B4-BE49-F238E27FC236}">
                <a16:creationId xmlns:a16="http://schemas.microsoft.com/office/drawing/2014/main" id="{4904399B-F1AA-4350-97CD-A6C192581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1728788"/>
            <a:ext cx="37433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r>
              <a:rPr lang="ru-RU" altLang="ru-RU" sz="2400" b="1">
                <a:cs typeface="Arial" panose="020B0604020202020204" pitchFamily="34" charset="0"/>
              </a:rPr>
              <a:t>Подвижная игра «Деревянные и тряпичные куклы»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>
            <a:extLst>
              <a:ext uri="{FF2B5EF4-FFF2-40B4-BE49-F238E27FC236}">
                <a16:creationId xmlns:a16="http://schemas.microsoft.com/office/drawing/2014/main" id="{7CD2E989-67C4-4D3B-9B5D-F3F77F904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215900"/>
            <a:ext cx="85359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/>
              <a:t>Самостоятельная деятельность детей: </a:t>
            </a:r>
            <a:r>
              <a:rPr lang="ru-RU" altLang="ru-RU" sz="2400"/>
              <a:t>  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5A1CBF0-685E-460B-A228-2C184830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2016125"/>
            <a:ext cx="2955925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540C9FED-B6CD-43F0-84BD-E57BCA9C1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163" y="1638300"/>
            <a:ext cx="3071812" cy="21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A8CEF5CE-3F27-48A7-BF42-B84870FCC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425" y="4319588"/>
            <a:ext cx="29146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A2EA24DD-D739-4AAB-85B4-6CAB2F48F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4256088"/>
            <a:ext cx="29908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Text Box 6">
            <a:extLst>
              <a:ext uri="{FF2B5EF4-FFF2-40B4-BE49-F238E27FC236}">
                <a16:creationId xmlns:a16="http://schemas.microsoft.com/office/drawing/2014/main" id="{5477E66C-49B9-4C75-B076-99130255E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223963"/>
            <a:ext cx="3095625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r>
              <a:rPr lang="ru-RU" altLang="ru-RU" sz="2400" b="1">
                <a:cs typeface="Arial" panose="020B0604020202020204" pitchFamily="34" charset="0"/>
              </a:rPr>
              <a:t>Пазлы «Собери сказку» 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5641602D-0EEE-4B76-9B00-EE2A50BD5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225" y="839788"/>
            <a:ext cx="4032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r>
              <a:rPr lang="ru-RU" altLang="ru-RU" sz="2200" b="1">
                <a:cs typeface="Arial" panose="020B0604020202020204" pitchFamily="34" charset="0"/>
              </a:rPr>
              <a:t>Настольный театр «В гостях у бабушки в деревне» 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0977B60F-371A-49AF-AA87-2130D4A0D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5" y="3783013"/>
            <a:ext cx="31718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r>
              <a:rPr lang="ru-RU" altLang="ru-RU" sz="2400" b="1">
                <a:cs typeface="Arial" panose="020B0604020202020204" pitchFamily="34" charset="0"/>
              </a:rPr>
              <a:t>С/р игра «Идем в театр»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>
            <a:extLst>
              <a:ext uri="{FF2B5EF4-FFF2-40B4-BE49-F238E27FC236}">
                <a16:creationId xmlns:a16="http://schemas.microsoft.com/office/drawing/2014/main" id="{C69D06A9-26C4-4B13-B33F-88787BEE1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576263"/>
            <a:ext cx="8224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/>
              <a:t>  </a:t>
            </a:r>
            <a:r>
              <a:rPr lang="ru-RU" altLang="ru-RU" sz="2400" b="1"/>
              <a:t>Изготовление атрибутов к сказке «Зайчик и ежик в лесу»</a:t>
            </a:r>
            <a:r>
              <a:rPr lang="ru-RU" altLang="ru-RU" sz="2400"/>
              <a:t> 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99AF7342-5080-411B-BB69-FADEF54C4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1223963"/>
            <a:ext cx="389255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08F98EDF-75BC-4FB8-A395-7FBD4FEDA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413" y="1236663"/>
            <a:ext cx="3656012" cy="279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1B414789-0F08-4465-B153-AB9E9F69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325" y="3816350"/>
            <a:ext cx="29940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1B66567C-73A5-486E-9788-BE8E1A69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450" y="4679950"/>
            <a:ext cx="23479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>
            <a:extLst>
              <a:ext uri="{FF2B5EF4-FFF2-40B4-BE49-F238E27FC236}">
                <a16:creationId xmlns:a16="http://schemas.microsoft.com/office/drawing/2014/main" id="{73627836-3C71-4ABD-8A27-A075732D8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576263"/>
            <a:ext cx="8224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/>
              <a:t> 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E7780660-1A92-4358-9017-BA464AE55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63" y="1646238"/>
            <a:ext cx="3806825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57D1A8D2-4AC7-4713-AE5B-01597194F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17538"/>
            <a:ext cx="5400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1313" indent="-328613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600" b="1">
                <a:cs typeface="Arial" panose="020B0604020202020204" pitchFamily="34" charset="0"/>
              </a:rPr>
              <a:t>Разыгрывание с детьми пальчиковых спектаклей по сказке </a:t>
            </a:r>
            <a:r>
              <a:rPr lang="ru-RU" altLang="ru-RU" sz="2600" b="1" i="1">
                <a:cs typeface="Arial" panose="020B0604020202020204" pitchFamily="34" charset="0"/>
              </a:rPr>
              <a:t>«Колобок»</a:t>
            </a:r>
            <a:r>
              <a:rPr lang="ru-RU" altLang="ru-RU" sz="2600" b="1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AF9146FF-7101-4278-B441-83195707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13" y="2757488"/>
            <a:ext cx="3789362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F0E19E7B-FA46-490C-8B03-E40E457C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8738" y="331788"/>
            <a:ext cx="2322512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776D04AB-D2E3-40B6-9D00-4DF4130D0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4535488"/>
            <a:ext cx="2185988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EBB094DB-D45F-43A4-8826-40C0BDDCF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144463"/>
            <a:ext cx="48244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200" b="1"/>
              <a:t>Предметно-развивающая среда по центру Театрализованный уголок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4C7DDCEC-40F0-4324-9E35-3B081CB72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1368425"/>
            <a:ext cx="2784475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32A04047-1F9A-4533-A6CD-0E0FC9154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4275" y="1473200"/>
            <a:ext cx="2728913" cy="255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8EE111AB-3DBE-46C8-94D6-C9C47DB70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4176713"/>
            <a:ext cx="3367088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0F7B4B15-979A-4A6F-BFD9-B8B7F8192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2213" y="4176713"/>
            <a:ext cx="2989262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0" name="Text Box 6">
            <a:extLst>
              <a:ext uri="{FF2B5EF4-FFF2-40B4-BE49-F238E27FC236}">
                <a16:creationId xmlns:a16="http://schemas.microsoft.com/office/drawing/2014/main" id="{C5210AB4-627F-4F46-874B-8F4ADC9E6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884238"/>
            <a:ext cx="3168650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marL="341313" indent="-328613" algn="ctr"/>
            <a:r>
              <a:rPr lang="ru-RU" altLang="ru-RU" sz="2200" b="1">
                <a:cs typeface="Arial" panose="020B0604020202020204" pitchFamily="34" charset="0"/>
              </a:rPr>
              <a:t>Сказки на современный лад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2D291266-7E19-47E4-AA8E-18A55C251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613" y="942975"/>
            <a:ext cx="23177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marL="341313" indent="-328613" algn="ctr"/>
            <a:r>
              <a:rPr lang="ru-RU" altLang="ru-RU" sz="2200" b="1">
                <a:cs typeface="Arial" panose="020B0604020202020204" pitchFamily="34" charset="0"/>
              </a:rPr>
              <a:t>Кукольный театр</a:t>
            </a: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E7823241-1757-4EA0-A923-1BF31B9DA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3384550"/>
            <a:ext cx="27813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marL="341313" indent="-328613" algn="ctr"/>
            <a:r>
              <a:rPr lang="ru-RU" altLang="ru-RU" sz="2600" b="1">
                <a:cs typeface="Arial" panose="020B0604020202020204" pitchFamily="34" charset="0"/>
              </a:rPr>
              <a:t>Маски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5FBF0C4A-DACC-4083-AFB8-0D835D811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215900"/>
            <a:ext cx="85359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600" b="1"/>
              <a:t>Совместная деятельность с родителями:   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D7380C3-F230-44A7-BDF4-DB5AD0EB3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5" y="1042988"/>
            <a:ext cx="3114675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F1A086BC-ADBD-40DD-8941-D8B3E5B4B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4230688"/>
            <a:ext cx="2932112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E9154B52-F8CD-4459-A268-86CA2E65C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8" y="4319588"/>
            <a:ext cx="3625850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89D201E7-5664-406C-84AF-A2B8110A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413" y="720725"/>
            <a:ext cx="41878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43B1B509-D931-4567-AA30-239B43391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7788" y="2735263"/>
            <a:ext cx="23241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2CEA81E0-57B8-42E1-8C52-B1BF60A9B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215900"/>
            <a:ext cx="85359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b="1"/>
              <a:t>Заключительный этап:</a:t>
            </a:r>
          </a:p>
          <a:p>
            <a:pPr>
              <a:buClrTx/>
              <a:buFontTx/>
              <a:buNone/>
            </a:pPr>
            <a:r>
              <a:rPr lang="ru-RU" altLang="ru-RU" sz="2400" b="1"/>
              <a:t>З</a:t>
            </a:r>
            <a:r>
              <a:rPr lang="ru-RU" altLang="ru-RU" sz="2400" b="1">
                <a:cs typeface="Times New Roman" panose="02020603050405020304" pitchFamily="18" charset="0"/>
              </a:rPr>
              <a:t>анятие по театрализованной деятельности «Зайчик и ежик в лесу»</a:t>
            </a:r>
            <a:r>
              <a:rPr lang="ru-RU" altLang="ru-RU" sz="2400" b="1"/>
              <a:t>   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E733AB7D-F5CC-4CAC-9AA2-624651CE5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25" y="1079500"/>
            <a:ext cx="2176463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5177025C-8294-4844-831E-1CB2FCE5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0000">
            <a:off x="5457825" y="3986213"/>
            <a:ext cx="2206625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8D8FAF96-4C2C-4D32-95F6-17956208D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0" y="1176338"/>
            <a:ext cx="2189163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811013C7-E204-405B-86EB-282EAA03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175" y="1152525"/>
            <a:ext cx="2174875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B701D93D-8979-4BE5-854C-FA4C9640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700" y="4017963"/>
            <a:ext cx="2112963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994A671A-8107-4029-9418-A1F760722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215900"/>
            <a:ext cx="85359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/>
              <a:t>   </a:t>
            </a:r>
          </a:p>
        </p:txBody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027EA75F-D9F3-4559-9272-95591CDFD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534988"/>
            <a:ext cx="5264150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4400" b="1"/>
              <a:t>Результат: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525A80D9-266B-4FA9-B84C-F96FD6A98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1728788"/>
            <a:ext cx="8266113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>
                <a:cs typeface="Arial" panose="020B0604020202020204" pitchFamily="34" charset="0"/>
              </a:rPr>
              <a:t>- У детей возник интерес к миру театра, к самостоятельным занятиям театрализованной деятельностью;</a:t>
            </a:r>
          </a:p>
          <a:p>
            <a:pPr>
              <a:buClrTx/>
              <a:buFontTx/>
              <a:buNone/>
            </a:pPr>
            <a:r>
              <a:rPr lang="ru-RU" altLang="ru-RU" sz="2400" b="1">
                <a:cs typeface="Arial" panose="020B0604020202020204" pitchFamily="34" charset="0"/>
              </a:rPr>
              <a:t>- Дети стали артистичными, самостоятельно используют атрибуты в театрализованной деятельности, сделанные своими руками;</a:t>
            </a:r>
          </a:p>
          <a:p>
            <a:pPr>
              <a:buClrTx/>
              <a:buFontTx/>
              <a:buNone/>
            </a:pPr>
            <a:r>
              <a:rPr lang="ru-RU" altLang="ru-RU" sz="2400" b="1">
                <a:cs typeface="Arial" panose="020B0604020202020204" pitchFamily="34" charset="0"/>
              </a:rPr>
              <a:t>-Родители активно участвуют  в создании предметно-развивающей среды и принимают активное участие  в театрализованной деятельности.</a:t>
            </a:r>
          </a:p>
          <a:p>
            <a:pPr>
              <a:buClrTx/>
              <a:buFontTx/>
              <a:buNone/>
            </a:pPr>
            <a:endParaRPr lang="ru-RU" altLang="ru-RU" sz="2400" b="1">
              <a:cs typeface="Arial" panose="020B0604020202020204" pitchFamily="34" charset="0"/>
            </a:endParaRP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BE727DCE-786D-4229-A9B7-0B0B3497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413" y="4679950"/>
            <a:ext cx="2185987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40E9FA49-F68E-4D94-9DCA-B4B426CFA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215900"/>
            <a:ext cx="85359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/>
              <a:t>   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7B9DF953-6218-422B-AB93-4C96D00A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439863"/>
            <a:ext cx="6191250" cy="4176712"/>
          </a:xfrm>
          <a:prstGeom prst="rect">
            <a:avLst/>
          </a:prstGeom>
          <a:noFill/>
          <a:ln w="76320" cap="sq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2F9E422E-841B-4007-A7FE-558BC8C4F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338" y="287338"/>
            <a:ext cx="2441575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4400" b="1"/>
              <a:t>Цель:</a:t>
            </a:r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C8B1903B-A6FA-4A38-9883-F7FE16C93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223963"/>
            <a:ext cx="7848600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71BE0622-9F88-4C0D-8AA8-F299D6D23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563" y="2786063"/>
            <a:ext cx="335915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A98A774-D3F2-47F1-88B6-56B93383B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75" y="2786063"/>
            <a:ext cx="3786188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Text Box 5">
            <a:extLst>
              <a:ext uri="{FF2B5EF4-FFF2-40B4-BE49-F238E27FC236}">
                <a16:creationId xmlns:a16="http://schemas.microsoft.com/office/drawing/2014/main" id="{71F00D09-7399-4A5E-8CCF-3126A88D7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295400"/>
            <a:ext cx="6480175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00"/>
              </a:spcBef>
              <a:buClrTx/>
              <a:buFontTx/>
              <a:buNone/>
            </a:pPr>
            <a:r>
              <a:rPr lang="ru-RU" altLang="ru-RU" sz="2600" b="1">
                <a:cs typeface="Times New Roman" panose="02020603050405020304" pitchFamily="18" charset="0"/>
              </a:rPr>
              <a:t>Создание условий для развития творческой активности детей в театрализованной 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>
            <a:extLst>
              <a:ext uri="{FF2B5EF4-FFF2-40B4-BE49-F238E27FC236}">
                <a16:creationId xmlns:a16="http://schemas.microsoft.com/office/drawing/2014/main" id="{50D53C15-7122-4C81-B4B1-F98A6A540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550" y="296863"/>
            <a:ext cx="2303463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4400" b="1"/>
              <a:t>Задачи:</a:t>
            </a:r>
          </a:p>
        </p:txBody>
      </p:sp>
      <p:sp>
        <p:nvSpPr>
          <p:cNvPr id="5122" name="Text Box 2">
            <a:extLst>
              <a:ext uri="{FF2B5EF4-FFF2-40B4-BE49-F238E27FC236}">
                <a16:creationId xmlns:a16="http://schemas.microsoft.com/office/drawing/2014/main" id="{207B7A05-2BFA-4C3D-941D-EEC65069B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358900"/>
            <a:ext cx="76342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200" b="1">
                <a:cs typeface="Arial" panose="020B0604020202020204" pitchFamily="34" charset="0"/>
              </a:rPr>
              <a:t>1.  Учить выстраивать линию поведения в роли, используя атрибуты, детали костюмов, сделанные своими руками. </a:t>
            </a:r>
          </a:p>
          <a:p>
            <a:pPr>
              <a:buClrTx/>
              <a:buFontTx/>
              <a:buNone/>
            </a:pPr>
            <a:r>
              <a:rPr lang="ru-RU" altLang="ru-RU" sz="2200" b="1">
                <a:cs typeface="Arial" panose="020B0604020202020204" pitchFamily="34" charset="0"/>
              </a:rPr>
              <a:t>2. Развивать интерес к театрализованной деятельности путем активного вовлечения детей в игровые действия;</a:t>
            </a:r>
          </a:p>
          <a:p>
            <a:pPr>
              <a:buClrTx/>
              <a:buFontTx/>
              <a:buNone/>
            </a:pPr>
            <a:r>
              <a:rPr lang="ru-RU" altLang="ru-RU" sz="2200" b="1">
                <a:cs typeface="Arial" panose="020B0604020202020204" pitchFamily="34" charset="0"/>
              </a:rPr>
              <a:t>3. Вызывать желание попробовать себя в разных ролях;</a:t>
            </a:r>
          </a:p>
          <a:p>
            <a:pPr>
              <a:buClrTx/>
              <a:buFontTx/>
              <a:buNone/>
            </a:pPr>
            <a:r>
              <a:rPr lang="ru-RU" altLang="ru-RU" sz="2200" b="1">
                <a:cs typeface="Arial" panose="020B0604020202020204" pitchFamily="34" charset="0"/>
              </a:rPr>
              <a:t>4. Воспитывать артистические качества.;</a:t>
            </a:r>
          </a:p>
          <a:p>
            <a:pPr>
              <a:buClrTx/>
              <a:buFontTx/>
              <a:buNone/>
            </a:pPr>
            <a:r>
              <a:rPr lang="ru-RU" altLang="ru-RU" sz="2200" b="1">
                <a:cs typeface="Arial" panose="020B0604020202020204" pitchFamily="34" charset="0"/>
              </a:rPr>
              <a:t>5. Привлечь родителей к совместному творчеству, изготовление атрибутов и участие в театрализованной деятельности.</a:t>
            </a:r>
          </a:p>
          <a:p>
            <a:pPr>
              <a:buClrTx/>
              <a:buFontTx/>
              <a:buNone/>
            </a:pPr>
            <a:r>
              <a:rPr lang="ru-RU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4F3DA753-7EEC-4CA4-B814-343654C7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0" y="4176713"/>
            <a:ext cx="2546350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C9DB8A1-EF5A-4D48-953E-6944F9FCC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3" y="4243388"/>
            <a:ext cx="2779712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F43662A1-3840-486F-8C36-6753466EB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390525"/>
            <a:ext cx="5264150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4400" b="1"/>
              <a:t>Ожидаемый результат:</a:t>
            </a:r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3176034F-F5C1-4312-BCEB-6755CD84E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1728788"/>
            <a:ext cx="8266113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>
                <a:cs typeface="Arial" panose="020B0604020202020204" pitchFamily="34" charset="0"/>
              </a:rPr>
              <a:t>- У детей возникнет интерес к миру театра, к самостоятельным занятиям театрализованной деятельностью;</a:t>
            </a:r>
          </a:p>
          <a:p>
            <a:pPr>
              <a:buClrTx/>
              <a:buFontTx/>
              <a:buNone/>
            </a:pPr>
            <a:r>
              <a:rPr lang="ru-RU" altLang="ru-RU" sz="2400" b="1">
                <a:cs typeface="Arial" panose="020B0604020202020204" pitchFamily="34" charset="0"/>
              </a:rPr>
              <a:t>- У детей появится желание самостоятельно проявлять артистические способности;</a:t>
            </a:r>
          </a:p>
          <a:p>
            <a:pPr>
              <a:spcBef>
                <a:spcPts val="800"/>
              </a:spcBef>
              <a:buClrTx/>
              <a:buFontTx/>
              <a:buNone/>
            </a:pPr>
            <a:r>
              <a:rPr lang="ru-RU" altLang="ru-RU" sz="2400" b="1">
                <a:cs typeface="Times New Roman" panose="02020603050405020304" pitchFamily="18" charset="0"/>
              </a:rPr>
              <a:t>- Созданы условия для развития творческой активности детей в театрализованной деятельности;</a:t>
            </a:r>
          </a:p>
          <a:p>
            <a:pPr>
              <a:buClrTx/>
              <a:buFontTx/>
              <a:buNone/>
            </a:pPr>
            <a:r>
              <a:rPr lang="ru-RU" altLang="ru-RU" sz="2400" b="1">
                <a:cs typeface="Arial" panose="020B0604020202020204" pitchFamily="34" charset="0"/>
              </a:rPr>
              <a:t>- Дети будут самостоятельно использовать атрибуты, детали костюмов, сделанные своими руками в театрализованной деятельности;</a:t>
            </a:r>
          </a:p>
          <a:p>
            <a:pPr>
              <a:buClrTx/>
              <a:buFontTx/>
              <a:buNone/>
            </a:pPr>
            <a:r>
              <a:rPr lang="ru-RU" altLang="ru-RU" sz="2400" b="1">
                <a:cs typeface="Arial" panose="020B0604020202020204" pitchFamily="34" charset="0"/>
              </a:rPr>
              <a:t>-Родители будут привлечены к совместной деятельности. </a:t>
            </a:r>
          </a:p>
          <a:p>
            <a:pPr>
              <a:buClrTx/>
              <a:buFontTx/>
              <a:buNone/>
            </a:pPr>
            <a:endParaRPr lang="ru-RU" altLang="ru-RU" sz="2400" b="1">
              <a:cs typeface="Arial" panose="020B0604020202020204" pitchFamily="34" charset="0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5A2E58A2-866A-49CC-BFE7-0985255CE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913" y="431800"/>
            <a:ext cx="15557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>
            <a:extLst>
              <a:ext uri="{FF2B5EF4-FFF2-40B4-BE49-F238E27FC236}">
                <a16:creationId xmlns:a16="http://schemas.microsoft.com/office/drawing/2014/main" id="{5A36E0E6-B251-4259-8BF9-F9F93DD32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431800"/>
            <a:ext cx="2808287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4400" b="1"/>
              <a:t>Методы:</a:t>
            </a:r>
          </a:p>
          <a:p>
            <a:pPr>
              <a:buClrTx/>
              <a:buFontTx/>
              <a:buNone/>
            </a:pPr>
            <a:r>
              <a:rPr lang="ru-RU" altLang="ru-RU" sz="2800" b="1">
                <a:cs typeface="Times New Roman" panose="02020603050405020304" pitchFamily="18" charset="0"/>
              </a:rPr>
              <a:t>Объяснительно-репродуктивный, словесный, наглядный, </a:t>
            </a:r>
          </a:p>
          <a:p>
            <a:pPr>
              <a:buClrTx/>
              <a:buFontTx/>
              <a:buNone/>
            </a:pPr>
            <a:r>
              <a:rPr lang="ru-RU" altLang="ru-RU" sz="2800" b="1">
                <a:cs typeface="Times New Roman" panose="02020603050405020304" pitchFamily="18" charset="0"/>
              </a:rPr>
              <a:t>игровой</a:t>
            </a:r>
          </a:p>
        </p:txBody>
      </p:sp>
      <p:sp>
        <p:nvSpPr>
          <p:cNvPr id="7170" name="Text Box 2">
            <a:extLst>
              <a:ext uri="{FF2B5EF4-FFF2-40B4-BE49-F238E27FC236}">
                <a16:creationId xmlns:a16="http://schemas.microsoft.com/office/drawing/2014/main" id="{D424FCB3-C60F-48BD-A9DE-090F76AA2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0" y="1038225"/>
            <a:ext cx="3240088" cy="545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4400" b="1"/>
              <a:t>Приемы:</a:t>
            </a:r>
          </a:p>
          <a:p>
            <a:pPr>
              <a:buClrTx/>
              <a:buFontTx/>
              <a:buNone/>
            </a:pPr>
            <a:r>
              <a:rPr lang="ru-RU" altLang="ru-RU" sz="2800" b="1">
                <a:cs typeface="Times New Roman" panose="02020603050405020304" pitchFamily="18" charset="0"/>
              </a:rPr>
              <a:t>беседа, показ, обыгрывание и  разыгрывание, чтение художественной литературы, игра, постановка вопроса и т.д.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2B6912A-2419-44B4-A7AB-DC5F9E819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577975"/>
            <a:ext cx="4376737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endParaRPr lang="ru-RU" altLang="ru-RU" sz="2200" b="1"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ru-RU" altLang="ru-RU" sz="2200" b="1">
              <a:cs typeface="Arial" panose="020B0604020202020204" pitchFamily="34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E1C78A85-05A7-4668-AFCE-C970E228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4003675"/>
            <a:ext cx="2779713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7948D95C-9735-4B81-BB41-B6EF3B9C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6213" y="4489450"/>
            <a:ext cx="2185987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>
            <a:extLst>
              <a:ext uri="{FF2B5EF4-FFF2-40B4-BE49-F238E27FC236}">
                <a16:creationId xmlns:a16="http://schemas.microsoft.com/office/drawing/2014/main" id="{2BC6CC9E-2AEF-4C90-8300-F756FE3F3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388" y="503238"/>
            <a:ext cx="3651250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B99D9ACC-608D-4ABE-96C6-0F919146C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1223963"/>
            <a:ext cx="9082087" cy="410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b="1" i="1">
                <a:latin typeface="Calibri" panose="020F0502020204030204" pitchFamily="34" charset="0"/>
              </a:rPr>
              <a:t>Подготовительный этап:</a:t>
            </a:r>
          </a:p>
          <a:p>
            <a:pPr algn="ctr">
              <a:buClrTx/>
              <a:buFontTx/>
              <a:buNone/>
            </a:pPr>
            <a:endParaRPr lang="ru-RU" altLang="ru-RU" sz="2400" b="1" i="1">
              <a:latin typeface="Calibri" panose="020F0502020204030204" pitchFamily="34" charset="0"/>
            </a:endParaRPr>
          </a:p>
          <a:p>
            <a:pPr>
              <a:buClrTx/>
              <a:buFontTx/>
              <a:buNone/>
            </a:pPr>
            <a:r>
              <a:rPr lang="ru-RU" altLang="ru-RU" sz="2000" b="1" i="1">
                <a:latin typeface="Calibri" panose="020F0502020204030204" pitchFamily="34" charset="0"/>
              </a:rPr>
              <a:t>1. Подбор методической и художественной литературы </a:t>
            </a:r>
          </a:p>
          <a:p>
            <a:pPr>
              <a:buClrTx/>
              <a:buFontTx/>
              <a:buNone/>
            </a:pPr>
            <a:r>
              <a:rPr lang="ru-RU" altLang="ru-RU" sz="2000" b="1" i="1">
                <a:latin typeface="Calibri" panose="020F0502020204030204" pitchFamily="34" charset="0"/>
              </a:rPr>
              <a:t>2. Подбор наглядно-дидактического материала, различных атрибутов; </a:t>
            </a:r>
          </a:p>
          <a:p>
            <a:pPr>
              <a:buClrTx/>
              <a:buFontTx/>
              <a:buNone/>
            </a:pPr>
            <a:r>
              <a:rPr lang="ru-RU" altLang="ru-RU" sz="2000" b="1" i="1">
                <a:latin typeface="Calibri" panose="020F0502020204030204" pitchFamily="34" charset="0"/>
              </a:rPr>
              <a:t>3. Обсуждение проекта с ребятами и их родителями;</a:t>
            </a:r>
          </a:p>
          <a:p>
            <a:pPr>
              <a:buClrTx/>
              <a:buFontTx/>
              <a:buNone/>
            </a:pPr>
            <a:endParaRPr lang="ru-RU" altLang="ru-RU" sz="2000" b="1" i="1">
              <a:latin typeface="Calibri" panose="020F0502020204030204" pitchFamily="34" charset="0"/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58C03420-C6E4-494A-83CA-F52E3DEB7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431800"/>
            <a:ext cx="53276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3200" b="1"/>
              <a:t>Этапы реализации проекта: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A1FF5CDC-7E25-4867-AA64-1AE658DBF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3" y="4243388"/>
            <a:ext cx="2779712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BF309C8-77F8-4961-80B5-EBF2363ED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088" y="3260725"/>
            <a:ext cx="3078162" cy="28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>
            <a:extLst>
              <a:ext uri="{FF2B5EF4-FFF2-40B4-BE49-F238E27FC236}">
                <a16:creationId xmlns:a16="http://schemas.microsoft.com/office/drawing/2014/main" id="{0A4C3293-557E-42E1-83DE-7C9373C85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-38100"/>
            <a:ext cx="6624638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3200" b="1"/>
              <a:t>Основной этап: </a:t>
            </a:r>
          </a:p>
          <a:p>
            <a:pPr algn="ctr">
              <a:buClrTx/>
              <a:buFontTx/>
              <a:buNone/>
            </a:pPr>
            <a:r>
              <a:rPr lang="ru-RU" altLang="ru-RU" sz="2600" b="1"/>
              <a:t>Совместная деятельность воспитателя с детьми</a:t>
            </a:r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A1D79086-04D2-4E8E-940B-E5738303F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984250"/>
            <a:ext cx="914082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/>
              <a:t>Знакомство с видами театра, </a:t>
            </a:r>
          </a:p>
          <a:p>
            <a:pPr>
              <a:buClrTx/>
              <a:buFontTx/>
              <a:buNone/>
            </a:pPr>
            <a:r>
              <a:rPr lang="ru-RU" altLang="ru-RU" sz="2400" b="1"/>
              <a:t>просмотр видеофильма и беседа  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BB395C1C-2614-46F0-B183-846CDEF8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00" y="1871663"/>
            <a:ext cx="36687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553B879-3A95-48A1-8141-60D1008B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138" y="1903413"/>
            <a:ext cx="3751262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24399CFB-6D98-4B8C-A731-10B4DA9D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588" y="4179888"/>
            <a:ext cx="34417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>
            <a:extLst>
              <a:ext uri="{FF2B5EF4-FFF2-40B4-BE49-F238E27FC236}">
                <a16:creationId xmlns:a16="http://schemas.microsoft.com/office/drawing/2014/main" id="{5CBA67DD-3203-414B-9585-A36A0C63A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360363"/>
            <a:ext cx="7372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/>
              <a:t>Чтение художественной литературы А. Н. Толстой «Золотой ключик, или Приключения Буратино»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B987842-6E08-41BA-9ED4-E10760137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1449388"/>
            <a:ext cx="4144962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BFEADB4B-BE47-46EC-8FCD-E5DF8F54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413" y="3168650"/>
            <a:ext cx="387032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CCDC8B7-02D0-47E6-B704-4F8A1131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63" y="4851400"/>
            <a:ext cx="216058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1DD4C82E-30E4-44DC-A68E-BC70C14A1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1800225"/>
            <a:ext cx="3527425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Text Box 2">
            <a:extLst>
              <a:ext uri="{FF2B5EF4-FFF2-40B4-BE49-F238E27FC236}">
                <a16:creationId xmlns:a16="http://schemas.microsoft.com/office/drawing/2014/main" id="{C8C5F50E-A52F-44EF-AAFA-EA098C7E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479425"/>
            <a:ext cx="8156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/>
              <a:t> 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AF3F71D0-B92F-43AD-8624-FF1394994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8" y="258763"/>
            <a:ext cx="8902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1313" indent="-328613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950"/>
              </a:spcBef>
              <a:spcAft>
                <a:spcPts val="950"/>
              </a:spcAft>
              <a:buClrTx/>
              <a:buFontTx/>
              <a:buNone/>
            </a:pPr>
            <a:r>
              <a:rPr lang="ru-RU" altLang="ru-RU" sz="2400" b="1">
                <a:cs typeface="Arial" panose="020B0604020202020204" pitchFamily="34" charset="0"/>
              </a:rPr>
              <a:t>Психогимнастические упражнения на изображение различных эмоциональных состояний.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4E575DE-9754-4174-B4E6-96DB5040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4608513"/>
            <a:ext cx="2232025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17AB75CF-1279-4084-9C2A-088A7779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8725" y="2663825"/>
            <a:ext cx="242252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2E1842A6-9D32-419B-84EF-9C675352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000">
            <a:off x="6288088" y="2835275"/>
            <a:ext cx="2749550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557A3744-620B-4BD5-8816-9C54C9791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588" y="1554163"/>
            <a:ext cx="41767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Monotype Corsiva" panose="03010101010201010101" pitchFamily="66" charset="0"/>
                <a:ea typeface="Microsoft YaHei" panose="020B0503020204020204" pitchFamily="34" charset="-122"/>
              </a:defRPr>
            </a:lvl9pPr>
          </a:lstStyle>
          <a:p>
            <a:r>
              <a:rPr lang="ru-RU" altLang="ru-RU" sz="2400" b="1">
                <a:cs typeface="Arial" panose="020B0604020202020204" pitchFamily="34" charset="0"/>
              </a:rPr>
              <a:t>Обыгрывание пантомимикой героев </a:t>
            </a:r>
            <a:r>
              <a:rPr lang="ru-RU" altLang="ru-RU" sz="2400" b="1" i="1">
                <a:cs typeface="Arial" panose="020B0604020202020204" pitchFamily="34" charset="0"/>
              </a:rPr>
              <a:t>«Угадай какое животное»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onotype Corsiva" panose="03010101010201010101" pitchFamily="66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onotype Corsiva" panose="03010101010201010101" pitchFamily="66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465</Words>
  <Application>Microsoft Office PowerPoint</Application>
  <PresentationFormat>Экран (4:3)</PresentationFormat>
  <Paragraphs>62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Устинова Ирина Андреевна</cp:lastModifiedBy>
  <cp:revision>75</cp:revision>
  <cp:lastPrinted>1601-01-01T00:00:00Z</cp:lastPrinted>
  <dcterms:created xsi:type="dcterms:W3CDTF">2011-07-01T11:47:09Z</dcterms:created>
  <dcterms:modified xsi:type="dcterms:W3CDTF">2022-12-29T04:59:00Z</dcterms:modified>
</cp:coreProperties>
</file>