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0" r:id="rId2"/>
    <p:sldId id="276" r:id="rId3"/>
    <p:sldId id="272" r:id="rId4"/>
    <p:sldId id="275" r:id="rId5"/>
    <p:sldId id="261" r:id="rId6"/>
    <p:sldId id="258" r:id="rId7"/>
    <p:sldId id="273" r:id="rId8"/>
    <p:sldId id="270" r:id="rId9"/>
    <p:sldId id="262" r:id="rId10"/>
    <p:sldId id="264" r:id="rId11"/>
    <p:sldId id="263" r:id="rId12"/>
    <p:sldId id="265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75448" autoAdjust="0"/>
  </p:normalViewPr>
  <p:slideViewPr>
    <p:cSldViewPr>
      <p:cViewPr>
        <p:scale>
          <a:sx n="60" d="100"/>
          <a:sy n="60" d="100"/>
        </p:scale>
        <p:origin x="-160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BB8737-7E3C-4FC9-A03E-CAFA92AA6D18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125FF5-2922-448D-B198-56133A2E2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D6D19C-DED5-46DD-9569-F64A53B79070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DE19C-75AC-4C96-AA20-465BFD8DCE0E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0785D-6F1C-4186-899F-39839EA91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0A950-A635-49EE-92A1-FF075F4C2D05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1A2D3-F3B2-42C9-AAA1-4E6CE335B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D09DF-59CF-4029-999A-40F7D27A3E87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19A9F-0C5B-4C85-8B98-76D1C2B58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37DF2-3318-4432-96E5-3092E61303F5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BD432-AA45-4287-AD27-5AAB8E2F3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5E025-8024-44AF-B538-01A56A6BDBCA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3F73-5C86-423B-8A51-53659F8D8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5F9D7-A36D-41C1-904B-8D36482AC747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65DBF-B36C-46ED-822D-322D6AAFE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69BFB-5EA1-44B5-8C4D-7FB5D1D19FF3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AC3CB-5CA4-462B-ADEE-F98D337A4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9B953-7BAE-4DEE-993A-D86F3AD6122B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312CB-A7BF-4998-9D41-E756BE799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C59F-DB0C-4FF4-BD2E-3924ED575D13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20E5C-D15E-491A-872F-3C89308C5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3ACD4-149B-42CD-B474-CB16769B3E98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2DC3E-53D9-40EA-97A1-1B1902006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15E4-08CB-4F32-B2EF-601C54FD31EE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755DE-A2D6-443A-B5AB-5B7783691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47BDFE-0A9E-44AB-8A48-4891DF6548A8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69A6A2-2EBE-4018-9ED8-8279AEE5C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357188"/>
          </a:xfrm>
        </p:spPr>
        <p:txBody>
          <a:bodyPr/>
          <a:lstStyle/>
          <a:p>
            <a:pPr eaLnBrk="1" hangingPunct="1"/>
            <a:endParaRPr lang="ru-RU" sz="3200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323850" y="2349500"/>
            <a:ext cx="8229600" cy="40005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4000" b="1" dirty="0"/>
              <a:t>Игры и упражнения для развития речевого дыхания у детей дошкольного </a:t>
            </a:r>
            <a:r>
              <a:rPr lang="ru-RU" sz="4000" b="1" dirty="0" smtClean="0"/>
              <a:t>возраста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2400" b="1" dirty="0"/>
              <a:t>Подготовила </a:t>
            </a:r>
            <a:r>
              <a:rPr lang="ru-RU" sz="2400" b="1" dirty="0" smtClean="0"/>
              <a:t>учитель-логопед Антоненко Н.Ф.</a:t>
            </a:r>
            <a:endParaRPr lang="ru-RU" sz="2400" b="1" dirty="0"/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/>
              <a:t> </a:t>
            </a:r>
            <a:r>
              <a:rPr lang="ru-RU" sz="2400" b="1" dirty="0" smtClean="0"/>
              <a:t>МДОУ </a:t>
            </a:r>
            <a:r>
              <a:rPr lang="ru-RU" sz="2400" b="1" dirty="0"/>
              <a:t>№ </a:t>
            </a:r>
            <a:r>
              <a:rPr lang="ru-RU" sz="2400" b="1" dirty="0" smtClean="0"/>
              <a:t>2 г. Джанкоя</a:t>
            </a:r>
            <a:endParaRPr lang="ru-RU" sz="2400" b="1" dirty="0"/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800" dirty="0">
              <a:solidFill>
                <a:prstClr val="black">
                  <a:tint val="75000"/>
                </a:prstClr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1557338"/>
            <a:ext cx="8229600" cy="1150937"/>
          </a:xfrm>
        </p:spPr>
        <p:txBody>
          <a:bodyPr/>
          <a:lstStyle/>
          <a:p>
            <a:pPr eaLnBrk="1" hangingPunct="1"/>
            <a:r>
              <a:rPr lang="ru-RU" b="1" smtClean="0"/>
              <a:t>ВЕРТУШКИ</a:t>
            </a:r>
          </a:p>
        </p:txBody>
      </p:sp>
      <p:pic>
        <p:nvPicPr>
          <p:cNvPr id="23554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2852738"/>
            <a:ext cx="2449512" cy="3213100"/>
          </a:xfrm>
        </p:spPr>
      </p:pic>
      <p:pic>
        <p:nvPicPr>
          <p:cNvPr id="2355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9241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57200" y="3141663"/>
            <a:ext cx="3970338" cy="187166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b="1" i="1" smtClean="0"/>
              <a:t>Все умеет дудочка,</a:t>
            </a:r>
          </a:p>
          <a:p>
            <a:pPr marL="0" indent="0" algn="ctr">
              <a:buFont typeface="Arial" charset="0"/>
              <a:buNone/>
            </a:pPr>
            <a:r>
              <a:rPr lang="ru-RU" b="1" i="1" smtClean="0"/>
              <a:t>Дудочка – погудочка! </a:t>
            </a:r>
          </a:p>
        </p:txBody>
      </p:sp>
      <p:pic>
        <p:nvPicPr>
          <p:cNvPr id="2457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492375"/>
            <a:ext cx="33115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1844675"/>
            <a:ext cx="8229600" cy="1296988"/>
          </a:xfrm>
        </p:spPr>
        <p:txBody>
          <a:bodyPr/>
          <a:lstStyle/>
          <a:p>
            <a:pPr eaLnBrk="1" hangingPunct="1"/>
            <a:r>
              <a:rPr lang="ru-RU" b="1" smtClean="0"/>
              <a:t>Футбол   </a:t>
            </a:r>
            <a:r>
              <a:rPr lang="ru-RU" smtClean="0"/>
              <a:t>              </a:t>
            </a:r>
            <a:r>
              <a:rPr lang="ru-RU" b="1" smtClean="0"/>
              <a:t>Горячий чай  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457200" y="2643188"/>
            <a:ext cx="8229600" cy="348297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mtClean="0"/>
          </a:p>
        </p:txBody>
      </p:sp>
      <p:pic>
        <p:nvPicPr>
          <p:cNvPr id="25603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3141663"/>
            <a:ext cx="2592387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500438"/>
            <a:ext cx="28829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ru-RU" dirty="0" smtClean="0"/>
          </a:p>
          <a:p>
            <a:pPr marL="45720" indent="0" algn="just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Arial" charset="0"/>
              <a:buNone/>
              <a:defRPr/>
            </a:pPr>
            <a:r>
              <a:rPr lang="ru-RU" sz="2800" b="1" dirty="0">
                <a:solidFill>
                  <a:prstClr val="black"/>
                </a:solidFill>
                <a:cs typeface="Times New Roman" panose="02020603050405020304" pitchFamily="18" charset="0"/>
              </a:rPr>
              <a:t>В ДОУ дыхательным </a:t>
            </a:r>
            <a:r>
              <a:rPr lang="ru-RU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упражнениям </a:t>
            </a:r>
            <a:r>
              <a:rPr lang="ru-RU" sz="2800" b="1" dirty="0">
                <a:solidFill>
                  <a:prstClr val="black"/>
                </a:solidFill>
                <a:cs typeface="Times New Roman" panose="02020603050405020304" pitchFamily="18" charset="0"/>
              </a:rPr>
              <a:t>необходимо уделять особое внимание. Правильное речевое дыхание – основа для нормального звукопроизношения, речи в целом. </a:t>
            </a:r>
          </a:p>
          <a:p>
            <a:pPr marL="45720" indent="0" algn="just" eaLnBrk="1" fontAlgn="auto" hangingPunct="1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Arial" charset="0"/>
              <a:buNone/>
              <a:defRPr/>
            </a:pPr>
            <a:r>
              <a:rPr lang="ru-RU" sz="2800" b="1" dirty="0">
                <a:solidFill>
                  <a:prstClr val="black"/>
                </a:solidFill>
                <a:cs typeface="Times New Roman" panose="02020603050405020304" pitchFamily="18" charset="0"/>
              </a:rPr>
              <a:t>        Тренировка артикуляционных органов и развитие речевого дыхания является едва ли не основным моментом в структуре </a:t>
            </a:r>
            <a:r>
              <a:rPr lang="ru-RU" sz="28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логокоррекционных</a:t>
            </a:r>
            <a:r>
              <a:rPr lang="ru-RU" sz="2800" b="1" dirty="0">
                <a:solidFill>
                  <a:prstClr val="black"/>
                </a:solidFill>
                <a:cs typeface="Times New Roman" panose="02020603050405020304" pitchFamily="18" charset="0"/>
              </a:rPr>
              <a:t> занятий с детьми, имеющими дефекты звукопроизношения.     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    </a:t>
            </a:r>
            <a:endParaRPr lang="ru-RU" b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pPr algn="ctr" eaLnBrk="1" hangingPunct="1">
              <a:buFont typeface="Arial" charset="0"/>
              <a:buNone/>
            </a:pPr>
            <a:r>
              <a:rPr lang="ru-RU" smtClean="0"/>
              <a:t>    </a:t>
            </a:r>
          </a:p>
          <a:p>
            <a:pPr algn="ctr" eaLnBrk="1" hangingPunct="1">
              <a:buFont typeface="Arial" charset="0"/>
              <a:buNone/>
            </a:pPr>
            <a:r>
              <a:rPr lang="ru-RU" sz="4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Игровой самомассаж как одна из форм оздоровления детей в детском саду. </a:t>
            </a:r>
            <a:r>
              <a:rPr lang="ru-RU" sz="4000" smtClean="0">
                <a:solidFill>
                  <a:srgbClr val="000000"/>
                </a:solidFill>
              </a:rPr>
              <a:t/>
            </a:r>
            <a:br>
              <a:rPr lang="ru-RU" sz="4000" smtClean="0">
                <a:solidFill>
                  <a:srgbClr val="000000"/>
                </a:solidFill>
              </a:rPr>
            </a:br>
            <a:endParaRPr lang="ru-RU" sz="4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600200"/>
            <a:ext cx="8496300" cy="47085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dirty="0" smtClean="0">
                <a:solidFill>
                  <a:prstClr val="black"/>
                </a:solidFill>
              </a:rPr>
              <a:t>     </a:t>
            </a:r>
            <a:r>
              <a:rPr lang="ru-RU" sz="2800" b="1" dirty="0" smtClean="0">
                <a:solidFill>
                  <a:prstClr val="black"/>
                </a:solidFill>
              </a:rPr>
              <a:t>Актуальность</a:t>
            </a:r>
            <a:r>
              <a:rPr lang="ru-RU" sz="2800" b="1" dirty="0">
                <a:solidFill>
                  <a:prstClr val="black"/>
                </a:solidFill>
              </a:rPr>
              <a:t>: 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sz="2200" dirty="0">
                <a:solidFill>
                  <a:prstClr val="black"/>
                </a:solidFill>
              </a:rPr>
              <a:t>     </a:t>
            </a:r>
            <a:r>
              <a:rPr lang="ru-RU" sz="2400" b="1" dirty="0" smtClean="0"/>
              <a:t>В </a:t>
            </a:r>
            <a:r>
              <a:rPr lang="ru-RU" sz="2400" b="1" dirty="0"/>
              <a:t>последние годы наблюдается ухудшение состояния здоровья детей. И возникла необходимость поиска нетрадиционных путей организации коррекционно-образовательного процесса уже в </a:t>
            </a:r>
            <a:r>
              <a:rPr lang="ru-RU" sz="2400" b="1" dirty="0" smtClean="0"/>
              <a:t> </a:t>
            </a:r>
            <a:r>
              <a:rPr lang="ru-RU" sz="2400" b="1" dirty="0"/>
              <a:t>дошкольном возрасте. </a:t>
            </a:r>
            <a:r>
              <a:rPr lang="ru-RU" sz="2400" b="1" dirty="0" smtClean="0"/>
              <a:t>Одним </a:t>
            </a:r>
            <a:r>
              <a:rPr lang="ru-RU" sz="2400" b="1" dirty="0"/>
              <a:t>из таких направлений является самомассаж. Игровой метод придает учебно-воспитательному процессу привлекательную форму, облегчает процесс запоминания и освоение упражнений, повышает эмоциональный фон занятий, способствует развитию мышления, воображения и творческих способностей ребенка.</a:t>
            </a:r>
          </a:p>
          <a:p>
            <a:pPr marL="0" indent="0"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600200"/>
            <a:ext cx="8075612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dirty="0" smtClean="0"/>
              <a:t>  </a:t>
            </a: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ru-RU" b="1" dirty="0" smtClean="0"/>
              <a:t>Ц </a:t>
            </a:r>
            <a:r>
              <a:rPr lang="ru-RU" b="1" dirty="0"/>
              <a:t>е л ь </a:t>
            </a:r>
            <a:r>
              <a:rPr lang="ru-RU" b="1" dirty="0" smtClean="0"/>
              <a:t>:</a:t>
            </a:r>
            <a:endParaRPr lang="ru-RU" b="1" dirty="0"/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ru-RU" b="1" dirty="0" smtClean="0">
                <a:latin typeface="+mj-lt"/>
              </a:rPr>
              <a:t>Укреплять  </a:t>
            </a:r>
            <a:r>
              <a:rPr lang="ru-RU" b="1" dirty="0">
                <a:latin typeface="+mj-lt"/>
              </a:rPr>
              <a:t>и </a:t>
            </a:r>
            <a:r>
              <a:rPr lang="ru-RU" b="1" dirty="0">
                <a:latin typeface="+mj-lt"/>
                <a:cs typeface="Times New Roman" pitchFamily="18" charset="0"/>
              </a:rPr>
              <a:t>сохранять </a:t>
            </a:r>
            <a:r>
              <a:rPr lang="ru-RU" b="1" dirty="0">
                <a:latin typeface="+mj-lt"/>
              </a:rPr>
              <a:t>здоровье </a:t>
            </a:r>
            <a:r>
              <a:rPr lang="ru-RU" b="1" dirty="0" smtClean="0">
                <a:latin typeface="+mj-lt"/>
              </a:rPr>
              <a:t>  детей</a:t>
            </a:r>
            <a:r>
              <a:rPr lang="ru-RU" b="1" dirty="0" smtClean="0">
                <a:latin typeface="+mj-lt"/>
                <a:cs typeface="Times New Roman" pitchFamily="18" charset="0"/>
              </a:rPr>
              <a:t> </a:t>
            </a:r>
            <a:r>
              <a:rPr lang="ru-RU" b="1" dirty="0">
                <a:latin typeface="+mj-lt"/>
                <a:cs typeface="Times New Roman" pitchFamily="18" charset="0"/>
              </a:rPr>
              <a:t>дошкольного возраста </a:t>
            </a:r>
            <a:r>
              <a:rPr lang="ru-RU" b="1" dirty="0">
                <a:latin typeface="+mj-lt"/>
              </a:rPr>
              <a:t>посредством организации игрового самомассажа. </a:t>
            </a:r>
            <a:endParaRPr lang="ru-RU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dirty="0" smtClean="0"/>
              <a:t>  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 игровым самомассажем понимается следующее: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имитационные упражнения; </a:t>
            </a:r>
          </a:p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мимические упражнения; </a:t>
            </a:r>
          </a:p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упражнения для стоп, рук, спины и лица. </a:t>
            </a:r>
          </a:p>
          <a:p>
            <a:pPr eaLnBrk="1" hangingPunct="1">
              <a:defRPr/>
            </a:pPr>
            <a:endParaRPr lang="ru-RU" dirty="0"/>
          </a:p>
          <a:p>
            <a:pPr marL="0" indent="0"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При игровом самомассаже для частей тела   используем следующие приемы: </a:t>
            </a:r>
          </a:p>
          <a:p>
            <a:pPr marL="0" indent="0">
              <a:buFont typeface="Arial" charset="0"/>
              <a:buNone/>
            </a:pPr>
            <a:r>
              <a:rPr lang="ru-RU" smtClean="0"/>
              <a:t>                          </a:t>
            </a:r>
            <a:r>
              <a:rPr lang="ru-RU" b="1" smtClean="0"/>
              <a:t>1.</a:t>
            </a:r>
            <a:r>
              <a:rPr lang="ru-RU" smtClean="0"/>
              <a:t> </a:t>
            </a:r>
            <a:r>
              <a:rPr lang="ru-RU" b="1" smtClean="0"/>
              <a:t>Поглаживание </a:t>
            </a:r>
          </a:p>
          <a:p>
            <a:pPr marL="0" indent="0">
              <a:buFont typeface="Arial" charset="0"/>
              <a:buNone/>
            </a:pPr>
            <a:r>
              <a:rPr lang="ru-RU" b="1" smtClean="0"/>
              <a:t>                          2. Растирание </a:t>
            </a:r>
          </a:p>
          <a:p>
            <a:pPr marL="0" indent="0">
              <a:buFont typeface="Arial" charset="0"/>
              <a:buNone/>
            </a:pPr>
            <a:r>
              <a:rPr lang="ru-RU" b="1" smtClean="0"/>
              <a:t>                          3. Разминание </a:t>
            </a:r>
          </a:p>
          <a:p>
            <a:pPr marL="0" indent="0">
              <a:buFont typeface="Arial" charset="0"/>
              <a:buNone/>
            </a:pPr>
            <a:r>
              <a:rPr lang="ru-RU" b="1" smtClean="0"/>
              <a:t>                          4. Поколачивание 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Разновидности самомассажа</a:t>
            </a:r>
          </a:p>
          <a:p>
            <a:pPr marL="0" indent="0">
              <a:buFont typeface="Arial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Ручной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самомассаж.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2. Самомассаж с помощью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немеханизированных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устройств (массажные мячи, щётки с ворсом различной жесткости и др.).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3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Массажные дорожки</a:t>
            </a:r>
            <a:endParaRPr lang="ru-RU" b="1" dirty="0"/>
          </a:p>
          <a:p>
            <a:pPr marL="0" indent="0">
              <a:buFont typeface="Arial" charset="0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</a:t>
            </a:r>
          </a:p>
          <a:p>
            <a:pPr marL="0" indent="0" algn="r">
              <a:buFont typeface="Arial" charset="0"/>
              <a:buNone/>
              <a:defRPr/>
            </a:pPr>
            <a:r>
              <a:rPr lang="ru-RU" sz="3600" b="1" dirty="0" smtClean="0">
                <a:solidFill>
                  <a:prstClr val="black"/>
                </a:solidFill>
                <a:ea typeface="+mj-ea"/>
                <a:cs typeface="+mj-cs"/>
              </a:rPr>
              <a:t>Актуальность                   </a:t>
            </a:r>
            <a:r>
              <a:rPr lang="ru-RU" sz="2200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sz="2000" b="1" i="1" dirty="0">
                <a:solidFill>
                  <a:prstClr val="black"/>
                </a:solidFill>
              </a:rPr>
              <a:t>«Дыхание – основа жизни.</a:t>
            </a:r>
          </a:p>
          <a:p>
            <a:pPr marL="0" indent="0" algn="r">
              <a:buFont typeface="Arial" charset="0"/>
              <a:buNone/>
              <a:defRPr/>
            </a:pPr>
            <a:r>
              <a:rPr lang="ru-RU" sz="2000" b="1" i="1" dirty="0">
                <a:solidFill>
                  <a:prstClr val="black"/>
                </a:solidFill>
              </a:rPr>
              <a:t>Правильное дыхание – </a:t>
            </a:r>
          </a:p>
          <a:p>
            <a:pPr marL="0" indent="0" algn="r">
              <a:buFont typeface="Arial" charset="0"/>
              <a:buNone/>
              <a:defRPr/>
            </a:pPr>
            <a:r>
              <a:rPr lang="ru-RU" sz="2000" b="1" i="1" dirty="0">
                <a:solidFill>
                  <a:prstClr val="black"/>
                </a:solidFill>
              </a:rPr>
              <a:t>основа здоровья и долголетия».</a:t>
            </a:r>
          </a:p>
          <a:p>
            <a:pPr marL="0" indent="0" algn="r">
              <a:buFont typeface="Arial" charset="0"/>
              <a:buNone/>
              <a:defRPr/>
            </a:pPr>
            <a:r>
              <a:rPr lang="ru-RU" sz="2000" b="1" i="1" dirty="0">
                <a:solidFill>
                  <a:prstClr val="black"/>
                </a:solidFill>
              </a:rPr>
              <a:t> К.С. </a:t>
            </a:r>
            <a:r>
              <a:rPr lang="ru-RU" sz="2000" b="1" i="1" dirty="0" smtClean="0">
                <a:solidFill>
                  <a:prstClr val="black"/>
                </a:solidFill>
              </a:rPr>
              <a:t>Станиславский</a:t>
            </a:r>
            <a:endParaRPr lang="ru-RU" sz="36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ru-RU" sz="2400" b="1" dirty="0" smtClean="0"/>
              <a:t>У </a:t>
            </a:r>
            <a:r>
              <a:rPr lang="ru-RU" sz="2400" b="1" dirty="0"/>
              <a:t>детей дошкольного возраста речевое дыхание несовершенно. Дети не умеют рационально использовать вдох и выдох, что отрицательно влияет на развитие речи детей.    Дети, имеющие ослабленный вдох и выдох, как правило, говорят тихо, затрудняются в произношении длинных фраз и не договаривают слова.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>
          <a:xfrm>
            <a:off x="611188" y="1600200"/>
            <a:ext cx="8075612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Используемые методы обучения   дошкольников игровому самомассажу: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           Словесный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           Наглядный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           Практический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             Игровой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600200"/>
            <a:ext cx="8281988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dirty="0" smtClean="0"/>
              <a:t> 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Игровой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самомассаж используются как в регламентированных видах деятельности (НОД, утренняя гимнастика, прогулка), так и в не регламентированных (динамические паузы, гимнастика после сна…). </a:t>
            </a:r>
          </a:p>
          <a:p>
            <a:pPr algn="just" eaLnBrk="1" hangingPunct="1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r>
              <a:rPr lang="ru-RU" smtClean="0"/>
              <a:t> </a:t>
            </a:r>
          </a:p>
        </p:txBody>
      </p:sp>
      <p:pic>
        <p:nvPicPr>
          <p:cNvPr id="3686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276475"/>
            <a:ext cx="26638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9013" y="2276475"/>
            <a:ext cx="285908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r>
              <a:rPr lang="ru-RU" smtClean="0"/>
              <a:t>  </a:t>
            </a:r>
          </a:p>
        </p:txBody>
      </p:sp>
      <p:pic>
        <p:nvPicPr>
          <p:cNvPr id="3789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205038"/>
            <a:ext cx="266382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205038"/>
            <a:ext cx="273685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  </a:t>
            </a:r>
          </a:p>
        </p:txBody>
      </p:sp>
      <p:pic>
        <p:nvPicPr>
          <p:cNvPr id="3891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205038"/>
            <a:ext cx="28082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205038"/>
            <a:ext cx="27368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 </a:t>
            </a:r>
          </a:p>
        </p:txBody>
      </p:sp>
      <p:pic>
        <p:nvPicPr>
          <p:cNvPr id="3993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349500"/>
            <a:ext cx="2701925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349500"/>
            <a:ext cx="2665413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  </a:t>
            </a:r>
          </a:p>
        </p:txBody>
      </p:sp>
      <p:pic>
        <p:nvPicPr>
          <p:cNvPr id="4096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205038"/>
            <a:ext cx="2592387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205038"/>
            <a:ext cx="2592387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2420938"/>
            <a:ext cx="2808288" cy="3600450"/>
          </a:xfrm>
        </p:spPr>
      </p:pic>
      <p:pic>
        <p:nvPicPr>
          <p:cNvPr id="4198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492375"/>
            <a:ext cx="27368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ru-RU" dirty="0" smtClean="0"/>
          </a:p>
          <a:p>
            <a:pPr marL="0" indent="0">
              <a:buFont typeface="Arial" charset="0"/>
              <a:buNone/>
              <a:defRPr/>
            </a:pPr>
            <a:r>
              <a:rPr lang="ru-RU" dirty="0"/>
              <a:t> </a:t>
            </a:r>
            <a:r>
              <a:rPr lang="ru-RU" b="1" dirty="0" smtClean="0"/>
              <a:t>Итог:</a:t>
            </a:r>
          </a:p>
          <a:p>
            <a:pPr eaLnBrk="1" hangingPunct="1">
              <a:defRPr/>
            </a:pPr>
            <a:r>
              <a:rPr lang="ru-RU" b="1" dirty="0">
                <a:latin typeface="+mj-lt"/>
              </a:rPr>
              <a:t>У большинства детей </a:t>
            </a:r>
            <a:r>
              <a:rPr lang="ru-RU" b="1" dirty="0" smtClean="0">
                <a:latin typeface="+mj-lt"/>
              </a:rPr>
              <a:t> формируется  </a:t>
            </a:r>
            <a:r>
              <a:rPr lang="ru-RU" b="1" dirty="0">
                <a:latin typeface="+mj-lt"/>
              </a:rPr>
              <a:t>понимание о необходимости заботиться о своем </a:t>
            </a:r>
            <a:r>
              <a:rPr lang="ru-RU" b="1" dirty="0" smtClean="0">
                <a:latin typeface="+mj-lt"/>
              </a:rPr>
              <a:t>здоровье</a:t>
            </a:r>
            <a:r>
              <a:rPr lang="ru-RU" b="1" dirty="0">
                <a:latin typeface="+mj-lt"/>
              </a:rPr>
              <a:t>.</a:t>
            </a:r>
          </a:p>
          <a:p>
            <a:pPr eaLnBrk="1" hangingPunct="1">
              <a:defRPr/>
            </a:pPr>
            <a:r>
              <a:rPr lang="ru-RU" b="1" dirty="0" smtClean="0">
                <a:latin typeface="+mj-lt"/>
              </a:rPr>
              <a:t>Создается  </a:t>
            </a:r>
            <a:r>
              <a:rPr lang="ru-RU" b="1" dirty="0">
                <a:latin typeface="+mj-lt"/>
              </a:rPr>
              <a:t>атмосфера взаимопонимания, направленная на развитие и укрепление здоровья детей.</a:t>
            </a:r>
          </a:p>
          <a:p>
            <a:pPr marL="0" indent="0"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800" b="1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800" b="1" dirty="0" smtClean="0"/>
              <a:t>                                       </a:t>
            </a:r>
            <a:r>
              <a:rPr lang="ru-RU" sz="3600" b="1" dirty="0">
                <a:solidFill>
                  <a:prstClr val="black"/>
                </a:solidFill>
                <a:ea typeface="+mj-ea"/>
                <a:cs typeface="+mj-cs"/>
              </a:rPr>
              <a:t>Цель</a:t>
            </a:r>
            <a:r>
              <a:rPr lang="ru-RU" sz="3600" b="1" dirty="0" smtClean="0">
                <a:solidFill>
                  <a:prstClr val="black"/>
                </a:solidFill>
                <a:ea typeface="+mj-ea"/>
                <a:cs typeface="+mj-cs"/>
              </a:rPr>
              <a:t>: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ru-RU" sz="2800" b="1" dirty="0" smtClean="0"/>
              <a:t>Формировать </a:t>
            </a:r>
            <a:r>
              <a:rPr lang="ru-RU" sz="2800" b="1" dirty="0"/>
              <a:t>у детей умения и навыки </a:t>
            </a:r>
            <a:r>
              <a:rPr lang="ru-RU" sz="2800" b="1" dirty="0" smtClean="0"/>
              <a:t>        правильного </a:t>
            </a:r>
            <a:r>
              <a:rPr lang="ru-RU" sz="2800" b="1" dirty="0"/>
              <a:t>физиологического и речевого дыхания. </a:t>
            </a:r>
          </a:p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r>
              <a:rPr lang="ru-RU" sz="2800" b="1" dirty="0" smtClean="0"/>
              <a:t>Развивать  </a:t>
            </a:r>
            <a:r>
              <a:rPr lang="ru-RU" sz="2800" b="1" dirty="0"/>
              <a:t>силу, продолжительность, постепенность и целенаправленность  дыхания.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sz="2800" dirty="0" smtClean="0"/>
          </a:p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endParaRPr lang="ru-RU" sz="28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 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  </a:t>
            </a:r>
            <a:r>
              <a:rPr lang="ru-RU" sz="3600" b="1" dirty="0">
                <a:solidFill>
                  <a:prstClr val="black"/>
                </a:solidFill>
                <a:ea typeface="+mj-ea"/>
                <a:cs typeface="+mj-cs"/>
              </a:rPr>
              <a:t>Этапы работы</a:t>
            </a:r>
            <a:r>
              <a:rPr lang="ru-RU" sz="3600" b="1" dirty="0" smtClean="0">
                <a:solidFill>
                  <a:prstClr val="black"/>
                </a:solidFill>
                <a:ea typeface="+mj-ea"/>
                <a:cs typeface="+mj-cs"/>
              </a:rPr>
              <a:t>: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1 этап </a:t>
            </a:r>
            <a:r>
              <a:rPr lang="ru-RU" sz="2800" b="1" dirty="0">
                <a:solidFill>
                  <a:prstClr val="black"/>
                </a:solidFill>
              </a:rPr>
              <a:t>– выработка направленной воздушной струи, необходимой для правильного произношения;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2 этап </a:t>
            </a:r>
            <a:r>
              <a:rPr lang="ru-RU" sz="2800" b="1" dirty="0">
                <a:solidFill>
                  <a:prstClr val="black"/>
                </a:solidFill>
              </a:rPr>
              <a:t>– тренировка продолжительности речевого дыхания и умения на одном выдохе произнести фразу, состоящую из   3-6 слов.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611188" y="1857375"/>
            <a:ext cx="7705725" cy="492125"/>
          </a:xfrm>
        </p:spPr>
        <p:txBody>
          <a:bodyPr/>
          <a:lstStyle/>
          <a:p>
            <a:pPr eaLnBrk="1" hangingPunct="1"/>
            <a:r>
              <a:rPr lang="ru-RU" sz="3200" b="1" smtClean="0"/>
              <a:t>Параметры правильного  выдоха:</a:t>
            </a: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68313" y="2349500"/>
            <a:ext cx="8280400" cy="403225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2400" b="1" smtClean="0">
                <a:solidFill>
                  <a:srgbClr val="000000"/>
                </a:solidFill>
              </a:rPr>
              <a:t>выдоху предшествует сильный вдох через нос – «набираем полную грудь воздуха»;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smtClean="0">
                <a:solidFill>
                  <a:srgbClr val="000000"/>
                </a:solidFill>
              </a:rPr>
              <a:t>выдох происходит плавно, а не толчками;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smtClean="0">
                <a:solidFill>
                  <a:srgbClr val="000000"/>
                </a:solidFill>
              </a:rPr>
              <a:t>во время выдоха губы складываются трубочкой, не следует сжимать губы, надувать щеки;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smtClean="0">
                <a:solidFill>
                  <a:srgbClr val="000000"/>
                </a:solidFill>
              </a:rPr>
              <a:t>во время выдоха воздух выходит через рот, нельзя допускать выдоха через нос;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smtClean="0">
                <a:solidFill>
                  <a:srgbClr val="000000"/>
                </a:solidFill>
              </a:rPr>
              <a:t>выдыхать следует, пока не закончится воздух;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smtClean="0">
                <a:solidFill>
                  <a:srgbClr val="000000"/>
                </a:solidFill>
              </a:rPr>
              <a:t>во время пения или разговора нельзя добирать воздух при помощи частых коротких вдохов.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6115050" cy="428625"/>
          </a:xfrm>
        </p:spPr>
        <p:txBody>
          <a:bodyPr/>
          <a:lstStyle/>
          <a:p>
            <a:pPr eaLnBrk="1" hangingPunct="1"/>
            <a:r>
              <a:rPr lang="ru-RU" sz="3200" b="1" smtClean="0"/>
              <a:t> 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68313" y="1844675"/>
            <a:ext cx="6215062" cy="4735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800" b="1" dirty="0">
                <a:solidFill>
                  <a:prstClr val="black"/>
                </a:solidFill>
              </a:rPr>
              <a:t>5 – 8 минут в проветриваемом помещении;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800" b="1" dirty="0">
                <a:solidFill>
                  <a:prstClr val="black"/>
                </a:solidFill>
              </a:rPr>
              <a:t>упражнение повторяется 3 – 5 раз;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800" b="1" dirty="0">
                <a:solidFill>
                  <a:prstClr val="black"/>
                </a:solidFill>
              </a:rPr>
              <a:t>дуть можно не более 10 секунд с паузами, чтобы не закружилась голова;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800" b="1" dirty="0">
                <a:solidFill>
                  <a:prstClr val="black"/>
                </a:solidFill>
              </a:rPr>
              <a:t>обязательно чередовать с другими упражнениями.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400" b="1" dirty="0">
              <a:solidFill>
                <a:prstClr val="black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313" y="333375"/>
            <a:ext cx="63896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Продолжительность игровых упражнений: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684213" y="2133600"/>
            <a:ext cx="8002587" cy="39925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                     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b="1" i="1" smtClean="0"/>
              <a:t>В небе солнышко сияет</a:t>
            </a:r>
          </a:p>
          <a:p>
            <a:pPr eaLnBrk="1" hangingPunct="1">
              <a:buFont typeface="Arial" charset="0"/>
              <a:buNone/>
            </a:pPr>
            <a:r>
              <a:rPr lang="ru-RU" b="1" i="1" smtClean="0"/>
              <a:t>И кораблик подгоняет.</a:t>
            </a:r>
          </a:p>
        </p:txBody>
      </p:sp>
      <p:pic>
        <p:nvPicPr>
          <p:cNvPr id="2048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276475"/>
            <a:ext cx="291147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4213" y="2276475"/>
            <a:ext cx="3887787" cy="1582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4400" b="1" dirty="0">
                <a:solidFill>
                  <a:prstClr val="black"/>
                </a:solidFill>
                <a:latin typeface="Calibri"/>
                <a:cs typeface="+mn-cs"/>
              </a:rPr>
              <a:t>Плыви,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4400" b="1" dirty="0">
                <a:solidFill>
                  <a:prstClr val="black"/>
                </a:solidFill>
                <a:latin typeface="Calibri"/>
                <a:cs typeface="+mn-cs"/>
              </a:rPr>
              <a:t>к</a:t>
            </a:r>
            <a:r>
              <a:rPr lang="ru-RU" sz="4400" b="1" dirty="0">
                <a:solidFill>
                  <a:prstClr val="black"/>
                </a:solidFill>
                <a:latin typeface="Calibri"/>
                <a:cs typeface="+mn-cs"/>
              </a:rPr>
              <a:t>ораблик.</a:t>
            </a:r>
            <a:endParaRPr lang="ru-RU" sz="44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2205038"/>
            <a:ext cx="3959225" cy="345598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prstClr val="black"/>
                </a:solidFill>
                <a:ea typeface="+mj-ea"/>
                <a:cs typeface="+mj-cs"/>
              </a:rPr>
              <a:t>   Буря </a:t>
            </a:r>
            <a:r>
              <a:rPr lang="ru-RU" sz="3600" b="1" dirty="0">
                <a:solidFill>
                  <a:prstClr val="black"/>
                </a:solidFill>
                <a:ea typeface="+mj-ea"/>
                <a:cs typeface="+mj-cs"/>
              </a:rPr>
              <a:t>в </a:t>
            </a:r>
            <a:r>
              <a:rPr lang="ru-RU" sz="3600" b="1" dirty="0" smtClean="0">
                <a:solidFill>
                  <a:prstClr val="black"/>
                </a:solidFill>
                <a:ea typeface="+mj-ea"/>
                <a:cs typeface="+mj-cs"/>
              </a:rPr>
              <a:t>стакане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2400" b="1" dirty="0" smtClean="0">
              <a:solidFill>
                <a:prstClr val="black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3200" b="1" i="1" dirty="0" smtClean="0">
              <a:solidFill>
                <a:prstClr val="black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prstClr val="black"/>
                </a:solidFill>
              </a:rPr>
              <a:t>В </a:t>
            </a:r>
            <a:r>
              <a:rPr lang="ru-RU" sz="3200" b="1" i="1" dirty="0">
                <a:solidFill>
                  <a:prstClr val="black"/>
                </a:solidFill>
              </a:rPr>
              <a:t>трубку я сегодня дую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>
                <a:solidFill>
                  <a:prstClr val="black"/>
                </a:solidFill>
              </a:rPr>
              <a:t>И устраиваю бурю.</a:t>
            </a:r>
          </a:p>
          <a:p>
            <a:pPr eaLnBrk="1" hangingPunct="1">
              <a:defRPr/>
            </a:pP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35600" y="2133600"/>
            <a:ext cx="2952750" cy="403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1785938"/>
            <a:ext cx="7427913" cy="58737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2530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84888" y="4076700"/>
            <a:ext cx="2159000" cy="2232025"/>
          </a:xfrm>
        </p:spPr>
      </p:pic>
      <p:pic>
        <p:nvPicPr>
          <p:cNvPr id="2253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194175"/>
            <a:ext cx="259238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286000" y="2644775"/>
            <a:ext cx="4572000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black"/>
                </a:solidFill>
                <a:latin typeface="Calibri"/>
                <a:cs typeface="+mn-cs"/>
              </a:rPr>
              <a:t>Каждый  день я в </a:t>
            </a:r>
            <a:r>
              <a:rPr lang="ru-RU" sz="2400" b="1" i="1" dirty="0">
                <a:solidFill>
                  <a:prstClr val="black"/>
                </a:solidFill>
                <a:latin typeface="Calibri"/>
                <a:cs typeface="+mn-cs"/>
              </a:rPr>
              <a:t>тучку </a:t>
            </a:r>
            <a:r>
              <a:rPr lang="ru-RU" sz="2400" b="1" i="1" dirty="0">
                <a:solidFill>
                  <a:prstClr val="black"/>
                </a:solidFill>
                <a:latin typeface="Calibri"/>
                <a:cs typeface="+mn-cs"/>
              </a:rPr>
              <a:t>дую,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black"/>
                </a:solidFill>
                <a:latin typeface="Calibri"/>
                <a:cs typeface="+mn-cs"/>
              </a:rPr>
              <a:t>Над дыханием колдую.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black"/>
                </a:solidFill>
                <a:latin typeface="Calibri"/>
                <a:cs typeface="+mn-cs"/>
              </a:rPr>
              <a:t>Шарик я надуть стремлюсь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black"/>
                </a:solidFill>
                <a:latin typeface="Calibri"/>
                <a:cs typeface="+mn-cs"/>
              </a:rPr>
              <a:t> И сильнее становлюсь.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743</TotalTime>
  <Words>488</Words>
  <Application>Microsoft Office PowerPoint</Application>
  <PresentationFormat>Экран (4:3)</PresentationFormat>
  <Paragraphs>116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Шаблон 2</vt:lpstr>
      <vt:lpstr>Слайд 1</vt:lpstr>
      <vt:lpstr>Слайд 2</vt:lpstr>
      <vt:lpstr>Слайд 3</vt:lpstr>
      <vt:lpstr>Слайд 4</vt:lpstr>
      <vt:lpstr>Параметры правильного  выдоха:</vt:lpstr>
      <vt:lpstr> </vt:lpstr>
      <vt:lpstr>Слайд 7</vt:lpstr>
      <vt:lpstr>Слайд 8</vt:lpstr>
      <vt:lpstr> </vt:lpstr>
      <vt:lpstr>ВЕРТУШКИ</vt:lpstr>
      <vt:lpstr>Слайд 11</vt:lpstr>
      <vt:lpstr>Футбол                 Горячий чай 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САМОМАССАЖА</dc:title>
  <dc:creator>Admin</dc:creator>
  <cp:lastModifiedBy>User</cp:lastModifiedBy>
  <cp:revision>83</cp:revision>
  <dcterms:created xsi:type="dcterms:W3CDTF">2014-03-03T02:59:08Z</dcterms:created>
  <dcterms:modified xsi:type="dcterms:W3CDTF">2016-11-23T20:09:59Z</dcterms:modified>
</cp:coreProperties>
</file>