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58" r:id="rId6"/>
    <p:sldId id="263" r:id="rId7"/>
    <p:sldId id="264" r:id="rId8"/>
    <p:sldId id="262" r:id="rId9"/>
    <p:sldId id="266" r:id="rId10"/>
    <p:sldId id="279" r:id="rId11"/>
    <p:sldId id="269" r:id="rId12"/>
    <p:sldId id="270" r:id="rId13"/>
    <p:sldId id="271" r:id="rId14"/>
    <p:sldId id="272" r:id="rId15"/>
    <p:sldId id="274" r:id="rId16"/>
    <p:sldId id="273" r:id="rId17"/>
    <p:sldId id="277" r:id="rId18"/>
    <p:sldId id="282" r:id="rId19"/>
    <p:sldId id="280" r:id="rId20"/>
    <p:sldId id="281" r:id="rId21"/>
    <p:sldId id="278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66"/>
    <a:srgbClr val="E2F1F6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1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115616" y="908720"/>
            <a:ext cx="6984776" cy="4896544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3.beon.ru/90/54/575490/84/16140584/8021871_6052242_e84b1c1ffded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0" y="0"/>
            <a:ext cx="576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3.beon.ru/90/54/575490/84/16140584/8021871_6052242_e84b1c1ffded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956376" y="0"/>
            <a:ext cx="5670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3.beon.ru/90/54/575490/84/16140584/8021871_6052242_e84b1c1ffded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4279830" y="-3739426"/>
            <a:ext cx="58433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3.beon.ru/90/54/575490/84/16140584/8021871_6052242_e84b1c1ffded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4271236" y="1400573"/>
            <a:ext cx="6226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76525" y="-295554"/>
            <a:ext cx="2400253" cy="22123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396521">
            <a:off x="6946410" y="4733503"/>
            <a:ext cx="2400253" cy="22123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76525" y="4797152"/>
            <a:ext cx="2400253" cy="22123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279026">
            <a:off x="6942805" y="-367802"/>
            <a:ext cx="2400253" cy="22123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9" y="6679040"/>
            <a:ext cx="537494" cy="20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9" y="6679040"/>
            <a:ext cx="537494" cy="20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9" y="6679040"/>
            <a:ext cx="537494" cy="20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9" y="6679040"/>
            <a:ext cx="537494" cy="20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9" y="6679040"/>
            <a:ext cx="537494" cy="20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3.beon.ru/90/54/575490/84/16140584/8021871_6052242_e84b1c1ffded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201810" y="0"/>
            <a:ext cx="474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539552" y="548680"/>
            <a:ext cx="7920880" cy="5688632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i3.beon.ru/90/54/575490/84/16140584/8021871_6052242_e84b1c1ffded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5536" y="0"/>
            <a:ext cx="474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3.beon.ru/90/54/575490/84/16140584/8021871_6052242_e84b1c1ffded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4334677" y="-4002021"/>
            <a:ext cx="47464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3.beon.ru/90/54/575490/84/16140584/8021871_6052242_e84b1c1ffded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4345238" y="1644012"/>
            <a:ext cx="47464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324544" y="-328465"/>
            <a:ext cx="1967223" cy="18132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396521">
            <a:off x="7364763" y="5145114"/>
            <a:ext cx="1967223" cy="18132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52536" y="5216151"/>
            <a:ext cx="1967223" cy="18132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279026">
            <a:off x="7439725" y="-334148"/>
            <a:ext cx="1967223" cy="18132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0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20438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9" y="6679040"/>
            <a:ext cx="537494" cy="20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9" y="6679040"/>
            <a:ext cx="537494" cy="20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9" y="6679040"/>
            <a:ext cx="537494" cy="20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9" y="6679040"/>
            <a:ext cx="537494" cy="20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899592" y="188640"/>
            <a:ext cx="7920880" cy="5904656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i3.beon.ru/90/54/575490/84/16140584/8021871_6052242_e84b1c1ffded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7544" y="0"/>
            <a:ext cx="474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3.beon.ru/90/54/575490/84/16140584/8021871_6052242_e84b1c1ffded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4345238" y="1572004"/>
            <a:ext cx="47464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439313" y="4293097"/>
            <a:ext cx="2946349" cy="2715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i3.beon.ru/90/54/575490/84/16140584/8021871_6052242_e84b1c1ffded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4332852" y="-5586197"/>
            <a:ext cx="47464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9" y="6679040"/>
            <a:ext cx="537494" cy="20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3.beon.ru/90/54/575490/84/16140584/8021871_6052242_e84b1c1ffded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4334677" y="-3860031"/>
            <a:ext cx="47464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477187" y="793657"/>
            <a:ext cx="8189626" cy="598855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i3.beon.ru/90/54/575490/84/16140584/8021871_6052242_e84b1c1ffded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4334677" y="-4334677"/>
            <a:ext cx="47464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100645">
            <a:off x="-396552" y="-362027"/>
            <a:ext cx="2616277" cy="24115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939815">
            <a:off x="6771889" y="-392476"/>
            <a:ext cx="2682344" cy="2472398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9" y="6679040"/>
            <a:ext cx="537494" cy="2063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3.beon.ru/90/54/575490/84/16140584/8021871_6052242_e84b1c1ffded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7544" y="0"/>
            <a:ext cx="474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3.beon.ru/90/54/575490/84/16140584/8021871_6052242_e84b1c1ffded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41" y="-922"/>
            <a:ext cx="474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774862" y="260648"/>
            <a:ext cx="8189626" cy="6418392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026650">
            <a:off x="-284745" y="4897142"/>
            <a:ext cx="2245133" cy="2069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100645">
            <a:off x="-264322" y="-303767"/>
            <a:ext cx="2305482" cy="2125033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9" y="6679040"/>
            <a:ext cx="537494" cy="2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35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70806" y="260648"/>
            <a:ext cx="8621674" cy="6418392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026650">
            <a:off x="-357077" y="-225161"/>
            <a:ext cx="2637512" cy="2431075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9" y="6679040"/>
            <a:ext cx="537494" cy="20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49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233169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241498"/>
                </a:solidFill>
                <a:latin typeface="Monotype Corsiva" pitchFamily="66" charset="0"/>
              </a:rPr>
              <a:t>Исследовательский проект в старшей группе</a:t>
            </a:r>
            <a:br>
              <a:rPr lang="ru-RU" sz="4800" b="1" dirty="0" smtClean="0">
                <a:solidFill>
                  <a:srgbClr val="241498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241498"/>
                </a:solidFill>
                <a:latin typeface="Monotype Corsiva" pitchFamily="66" charset="0"/>
              </a:rPr>
              <a:t>«Удивительный мир часов»</a:t>
            </a:r>
            <a:endParaRPr lang="ru-RU" sz="4800" b="1" dirty="0">
              <a:solidFill>
                <a:srgbClr val="241498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ТМК ДОУ «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Хатангский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детский сад комбинированного вида «Снежинка»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Подготовила воспитатель: </a:t>
            </a:r>
          </a:p>
          <a:p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Лери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Елена Александровна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Рисунок 3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60232" y="4509120"/>
            <a:ext cx="2149410" cy="212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8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8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88424" cy="559228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Monotype Corsiva" pitchFamily="66" charset="0"/>
              </a:rPr>
              <a:t>Самостоятельное рассматривание иллюстраций в уголке «Почемучки»</a:t>
            </a:r>
            <a:endParaRPr lang="ru-RU" b="1" dirty="0">
              <a:solidFill>
                <a:srgbClr val="0033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2.Физминутка «А часы идут, идут»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55576" y="1484784"/>
            <a:ext cx="8229600" cy="14925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3.Консультация для родителей «История появления часов: от создания до наших дней»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5" name="Рисунок 4" descr="IMG_8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571744"/>
            <a:ext cx="6000792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3042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Вторник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20688"/>
            <a:ext cx="828092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67544" y="548680"/>
            <a:ext cx="7870576" cy="149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Ситуативный разговор  на тему: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«Какие часы ты знаешь» с просмотром презентации.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1988840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Уточнить знания детей, учить дополнять ответы друг друга, развивать связную речь.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16216" y="4437112"/>
            <a:ext cx="2149410" cy="2121073"/>
          </a:xfrm>
          <a:prstGeom prst="rect">
            <a:avLst/>
          </a:prstGeom>
        </p:spPr>
      </p:pic>
      <p:pic>
        <p:nvPicPr>
          <p:cNvPr id="12" name="Рисунок 11" descr="IMG_8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5688632" cy="3792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88640"/>
            <a:ext cx="554461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87824" y="26064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Настольные игры:</a:t>
            </a:r>
            <a:endParaRPr lang="ru-RU" sz="3600" dirty="0">
              <a:solidFill>
                <a:srgbClr val="003399"/>
              </a:solidFill>
            </a:endParaRPr>
          </a:p>
        </p:txBody>
      </p:sp>
      <p:pic>
        <p:nvPicPr>
          <p:cNvPr id="5" name="Рисунок 4" descr="IMG_8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908720"/>
            <a:ext cx="6336704" cy="4224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5288340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«Собери картинку» </a:t>
            </a:r>
          </a:p>
          <a:p>
            <a:pPr marL="342900" indent="-34290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Расширить представление о часах.     Развить логику и мышление.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65958" y="2074270"/>
            <a:ext cx="5265107" cy="3510071"/>
          </a:xfrm>
          <a:prstGeom prst="rect">
            <a:avLst/>
          </a:prstGeom>
        </p:spPr>
      </p:pic>
      <p:pic>
        <p:nvPicPr>
          <p:cNvPr id="3" name="Рисунок 2" descr="IMG_86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21950" y="2006842"/>
            <a:ext cx="5292588" cy="3528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43204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88640"/>
            <a:ext cx="43204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26064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latin typeface="Monotype Corsiva" pitchFamily="66" charset="0"/>
              </a:rPr>
              <a:t>2. «Покажи и назови»</a:t>
            </a:r>
            <a:endParaRPr lang="ru-RU" sz="3200" b="1" dirty="0">
              <a:solidFill>
                <a:srgbClr val="003399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26064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latin typeface="Monotype Corsiva" pitchFamily="66" charset="0"/>
              </a:rPr>
              <a:t>3. «Весёлые стрелочки»</a:t>
            </a:r>
            <a:endParaRPr lang="ru-RU" sz="3200" b="1" dirty="0">
              <a:solidFill>
                <a:srgbClr val="0033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8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00164" y="840324"/>
            <a:ext cx="6381328" cy="50779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64088" y="260648"/>
            <a:ext cx="377991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64088" y="332656"/>
            <a:ext cx="3779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  <a:latin typeface="Monotype Corsiva" pitchFamily="66" charset="0"/>
              </a:rPr>
              <a:t>Целевая прогулка  «Башенные часы нашего села»</a:t>
            </a:r>
            <a:endParaRPr lang="ru-RU" sz="3600" b="1" dirty="0">
              <a:solidFill>
                <a:srgbClr val="003399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2204864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продолжать знакомить с общественными зданиями села и разнообразием видов часов; расширять знания о назначении часах на зданиях.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619672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0688"/>
            <a:ext cx="864096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69269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Monotype Corsiva" pitchFamily="66" charset="0"/>
              </a:rPr>
              <a:t>Беседа «Какие часы были давным-давно»</a:t>
            </a:r>
            <a:endParaRPr lang="ru-RU" sz="3600" b="1" dirty="0">
              <a:solidFill>
                <a:srgbClr val="003399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IMG_8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848872" cy="3624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5157192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1.Песочные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515719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2.Водяные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5157192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3.Огненные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66124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Познакомить с историей часов, показать разнообразие часов.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5076056" cy="3198070"/>
          </a:xfrm>
          <a:prstGeom prst="rect">
            <a:avLst/>
          </a:prstGeom>
        </p:spPr>
      </p:pic>
      <p:pic>
        <p:nvPicPr>
          <p:cNvPr id="3" name="Рисунок 2" descr="IMG_8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560792"/>
            <a:ext cx="5076056" cy="32972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07904" y="0"/>
            <a:ext cx="5436096" cy="764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0"/>
            <a:ext cx="550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latin typeface="Monotype Corsiva" pitchFamily="66" charset="0"/>
              </a:rPr>
              <a:t>Эксперимент «Солнечные часы»</a:t>
            </a:r>
            <a:endParaRPr lang="ru-RU" sz="3200" b="1" dirty="0">
              <a:solidFill>
                <a:srgbClr val="003399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90872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познавательного интереса, приобщение детей к истории развития солнечных часов.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9330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11:30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57332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12:00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187624" y="3645024"/>
            <a:ext cx="288032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63888" y="587727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b030f073dd7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251520" y="4437112"/>
            <a:ext cx="2304256" cy="2121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92696"/>
            <a:ext cx="3240360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48680"/>
            <a:ext cx="3635896" cy="2204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003399"/>
                </a:solidFill>
                <a:latin typeface="Monotype Corsiva" pitchFamily="66" charset="0"/>
                <a:ea typeface="+mj-ea"/>
                <a:cs typeface="+mj-cs"/>
              </a:rPr>
              <a:t>Эксперимент  «Песочные часы»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429000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Способствовать развитию у детей познавательной активности, любознательности; развивать мыслительные операции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5" name="Рисунок 4" descr="IMG_8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4499992" cy="3217250"/>
          </a:xfrm>
          <a:prstGeom prst="rect">
            <a:avLst/>
          </a:prstGeom>
        </p:spPr>
      </p:pic>
      <p:pic>
        <p:nvPicPr>
          <p:cNvPr id="8" name="Рисунок 7" descr="IMG_8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5778" y="0"/>
            <a:ext cx="4898222" cy="324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835696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Четверг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8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51902" y="2112994"/>
            <a:ext cx="3992724" cy="3744416"/>
          </a:xfrm>
          <a:prstGeom prst="rect">
            <a:avLst/>
          </a:prstGeom>
        </p:spPr>
      </p:pic>
      <p:pic>
        <p:nvPicPr>
          <p:cNvPr id="8" name="Рисунок 7" descr="IMG_8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5215231" cy="26371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07704" y="260648"/>
            <a:ext cx="540060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26064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Monotype Corsiva" pitchFamily="66" charset="0"/>
              </a:rPr>
              <a:t>Лепка «</a:t>
            </a:r>
            <a:r>
              <a:rPr lang="ru-RU" sz="3600" b="1" dirty="0" err="1" smtClean="0">
                <a:solidFill>
                  <a:srgbClr val="003399"/>
                </a:solidFill>
                <a:latin typeface="Monotype Corsiva" pitchFamily="66" charset="0"/>
              </a:rPr>
              <a:t>Будильничек</a:t>
            </a:r>
            <a:r>
              <a:rPr lang="ru-RU" sz="3600" b="1" dirty="0" smtClean="0">
                <a:solidFill>
                  <a:srgbClr val="003399"/>
                </a:solidFill>
                <a:latin typeface="Monotype Corsiva" pitchFamily="66" charset="0"/>
              </a:rPr>
              <a:t>» (</a:t>
            </a:r>
            <a:r>
              <a:rPr lang="ru-RU" sz="3600" b="1" dirty="0" err="1" smtClean="0">
                <a:solidFill>
                  <a:srgbClr val="003399"/>
                </a:solidFill>
                <a:latin typeface="Monotype Corsiva" pitchFamily="66" charset="0"/>
              </a:rPr>
              <a:t>пластилинография</a:t>
            </a:r>
            <a:r>
              <a:rPr lang="ru-RU" sz="3600" b="1" dirty="0" smtClean="0">
                <a:solidFill>
                  <a:srgbClr val="003399"/>
                </a:solidFill>
                <a:latin typeface="Monotype Corsiva" pitchFamily="66" charset="0"/>
              </a:rPr>
              <a:t>)</a:t>
            </a:r>
            <a:endParaRPr lang="ru-RU" sz="3600" b="1" dirty="0">
              <a:solidFill>
                <a:srgbClr val="003399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365104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учить передавать изображение часов по средством художественной техники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Побуждать к самостоятельному выбору  цвета деталей 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2326AD"/>
                </a:solidFill>
                <a:latin typeface="Monotype Corsiva" pitchFamily="66" charset="0"/>
              </a:rPr>
              <a:t>Паспорт проекта</a:t>
            </a:r>
            <a:endParaRPr lang="ru-RU" sz="4800" b="1" dirty="0">
              <a:solidFill>
                <a:srgbClr val="2326AD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077472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</a:rPr>
              <a:t>Вид проекта: </a:t>
            </a:r>
            <a:r>
              <a:rPr lang="ru-RU" b="1" i="1" dirty="0" err="1" smtClean="0">
                <a:latin typeface="Times New Roman" pitchFamily="18" charset="0"/>
              </a:rPr>
              <a:t>исследовательско-творческий</a:t>
            </a:r>
            <a:r>
              <a:rPr lang="ru-RU" b="1" i="1" dirty="0" smtClean="0">
                <a:latin typeface="Times New Roman" pitchFamily="18" charset="0"/>
              </a:rPr>
              <a:t>, краткосрочный;</a:t>
            </a:r>
          </a:p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</a:rPr>
              <a:t>Продолжительность: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</a:rPr>
              <a:t>1 неделя;</a:t>
            </a:r>
          </a:p>
          <a:p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</a:rPr>
              <a:t>Участники проекта: </a:t>
            </a:r>
            <a:r>
              <a:rPr lang="ru-RU" b="1" i="1" dirty="0" smtClean="0">
                <a:latin typeface="Times New Roman" pitchFamily="18" charset="0"/>
              </a:rPr>
              <a:t>дети старшего дошкольного возраста, воспитатель, родители.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68144" y="4365104"/>
            <a:ext cx="2149410" cy="212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2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228184" cy="41521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188640"/>
            <a:ext cx="540060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188640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  <a:latin typeface="Monotype Corsiva" pitchFamily="66" charset="0"/>
              </a:rPr>
              <a:t>Дидактическая игра</a:t>
            </a:r>
          </a:p>
          <a:p>
            <a:pPr algn="ctr"/>
            <a:r>
              <a:rPr lang="ru-RU" sz="3200" b="1" dirty="0" smtClean="0">
                <a:solidFill>
                  <a:srgbClr val="003399"/>
                </a:solidFill>
                <a:latin typeface="Monotype Corsiva" pitchFamily="66" charset="0"/>
              </a:rPr>
              <a:t> «Живые  часы»</a:t>
            </a:r>
            <a:endParaRPr lang="ru-RU" sz="3200" b="1" dirty="0">
              <a:solidFill>
                <a:srgbClr val="003399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51723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Развивать у детей внимание, логическое мышление и речь.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9928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260648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99"/>
                </a:solidFill>
                <a:latin typeface="Monotype Corsiva" pitchFamily="66" charset="0"/>
              </a:rPr>
              <a:t>Просмотр  мультфильма «</a:t>
            </a:r>
            <a:r>
              <a:rPr lang="ru-RU" sz="3600" b="1" dirty="0" err="1" smtClean="0">
                <a:solidFill>
                  <a:srgbClr val="003399"/>
                </a:solidFill>
                <a:latin typeface="Monotype Corsiva" pitchFamily="66" charset="0"/>
              </a:rPr>
              <a:t>Фиксики-часы</a:t>
            </a:r>
            <a:r>
              <a:rPr lang="ru-RU" sz="3600" b="1" dirty="0" smtClean="0">
                <a:solidFill>
                  <a:srgbClr val="003399"/>
                </a:solidFill>
                <a:latin typeface="Monotype Corsiva" pitchFamily="66" charset="0"/>
              </a:rPr>
              <a:t>» </a:t>
            </a:r>
            <a:endParaRPr lang="ru-RU" sz="3600" b="1" dirty="0">
              <a:solidFill>
                <a:srgbClr val="003399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IMG_8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488832" cy="4887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594928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расширять кругозор детей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90770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2051720" cy="553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Пятница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IMG_8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488832" cy="50052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23728" y="260648"/>
            <a:ext cx="6804248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95736" y="404664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99"/>
                </a:solidFill>
                <a:latin typeface="Monotype Corsiva" pitchFamily="66" charset="0"/>
                <a:cs typeface="Times New Roman" pitchFamily="18" charset="0"/>
              </a:rPr>
              <a:t>Оформление мини-музея «Мир часов»</a:t>
            </a:r>
            <a:endParaRPr lang="ru-RU" sz="3600" b="1" dirty="0">
              <a:solidFill>
                <a:srgbClr val="0033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6093296"/>
            <a:ext cx="6912768" cy="548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47664" y="609329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обобщение полученного опыта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8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38590" y="1322766"/>
            <a:ext cx="5940660" cy="39604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3968" y="260648"/>
            <a:ext cx="4608512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3968" y="260648"/>
            <a:ext cx="4608512" cy="6597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Часы у нас на руке и в кармане, дома и на улице, часы в детском саду и на космодроме, на вокзале, в автомобиле, часы в самолете и на подводной лодке. Одни часы - круглые, другие - квадратные, одни – толстые, другие – тонкие. Есть часы величиной с горошину, а есть, такие огромные, что и на машине не увезешь. Как много значат в нашей жизни эти маленькие стрелки, которые бегают по кругу как будто без всякого толку! Без часов никак не обойтись, они с нами повсюду.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Результат: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 результате проекта дети познакомились с историей часов, их разновидностями в прошлом и настоящем, закрепили знания о принципе их работы  и роли в жизни человека. Приобрели навыки совместной работы со взрослыми и сверстниками, умение анализировать и делать выводы. Полученные знания оказали влияние на формирование навыков самостоятельной исследовательской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3399"/>
                </a:solidFill>
                <a:latin typeface="Monotype Corsiva" pitchFamily="66" charset="0"/>
              </a:rPr>
              <a:t>Актуальность:</a:t>
            </a:r>
            <a:endParaRPr lang="ru-RU" sz="4800" b="1" dirty="0">
              <a:solidFill>
                <a:srgbClr val="003399"/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124744"/>
            <a:ext cx="8424936" cy="540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Ребенок в любой деятельности познает, развивается, общается. А в исследовательской деятельности ребенок-дошкольник, в первую очередь развивает наблюдательность (Зачем? Как? Почему?) Основываясь на интересах детей, педагог должен создать увлекательный мир познания, который бы помогал проявлению самостоятельного исследовательского интереса, желания заняться продуктивной и творческой деятельностью, чтобы больше узнать об объекте исследования.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проблемой времени человек сталкивается ежедневно, срывая листок календаря, ежеминутно глядя на часы. Во времени живет и ребенок, поэтому программой воспитания и обучения в детском саду предусмотрено развитие у детей ориентировки во времени. Введение этого раздела обусловлено рядом причин. Детей знакомят с окружающим миром, в котором все события протекают во времени.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340768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Ребенок в любой деятельности познает, развивается, общается.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А в исследовательской деятельности ребенок-дошкольник, в первую очередь развивает наблюдательность (Зачем? Как? Почему?) Основываясь на интересах детей, педагог должен создать увлекательный мир познания, который бы помогал проявлению самостоятельного исследовательского интереса, желания заняться продуктивной и творческой деятельностью, чтобы больше узнать об объекте исследования.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 проблемой времени человек сталкивается ежедневно, срывая листок календаря, ежеминутно глядя на часы. Во времени живет и ребенок, поэтому программой воспитания и обучения в детском саду предусмотрено развитие у детей ориентировки во времени. Введение этого раздела обусловлено рядом причин. Детей знакомят с окружающим миром, в котором все события протекают во времени.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314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608" y="404664"/>
            <a:ext cx="7653536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Цель проекта: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Развитие интереса к истории   возникновения различных видов часов. Обогащение  представлений детей о времени, часах, часовом механизме.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177" y="2420888"/>
            <a:ext cx="723731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Задачи проекта: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Познакомить с историей возникновения часов, их разновидностями в прошлом и настоящем.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Закрепить  знания о принципе их работы и роли в жизни человека.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Развивать исследовательский интерес, любознательность, творческое воображение.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9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556792"/>
            <a:ext cx="67687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0066"/>
                </a:solidFill>
                <a:latin typeface="Monotype Corsiva" pitchFamily="66" charset="0"/>
              </a:rPr>
              <a:t>Гипотеза  проекта:</a:t>
            </a:r>
            <a:endParaRPr lang="ru-RU" dirty="0" smtClean="0">
              <a:solidFill>
                <a:srgbClr val="CC0066"/>
              </a:solidFill>
            </a:endParaRP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Если время существует, то его можно увидеть»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67736" y="3861048"/>
            <a:ext cx="2376264" cy="212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1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052736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Monotype Corsiva" pitchFamily="66" charset="0"/>
              </a:rPr>
              <a:t>Ожидаемый результат </a:t>
            </a:r>
          </a:p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Monotype Corsiva" pitchFamily="66" charset="0"/>
              </a:rPr>
              <a:t>проекта: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b="1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в практику работы с детьми внедряются методы проектной деятельности;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сформируется потребность к познанию истории и своего прошлого;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дети познакомятся с историей возникновения часов (что стало причиной их появления);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дети получат новые знания: главное назначение часов – фиксация времени; что давным-давно были : солнечные, часы- цветы, часы-петух, огненные часы, водяные часы, песочные часы. </a:t>
            </a:r>
            <a:endParaRPr lang="ru-RU" sz="2400" b="1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1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556792"/>
            <a:ext cx="73448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Приобретут навыки совместной работы со взрослыми и сверстниками, умение анализировать и делать выводы.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Полученные знания окажут влияние на формирование навыков исследовательской деятельности.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используются интернет-ресурсы в целях улучшения качества работы;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разработаны цикл бесед, рассказов, конспектов занятий совместной деятельности по формированию интереса к истории возникновения часов, их разновидностям.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-пополнение предметно-развивающей среды;</a:t>
            </a:r>
          </a:p>
          <a:p>
            <a:pPr algn="ctr"/>
            <a:endParaRPr lang="ru-RU" sz="2400" b="1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1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99"/>
                </a:solidFill>
                <a:latin typeface="Monotype Corsiva" pitchFamily="66" charset="0"/>
              </a:rPr>
              <a:t>Этапы проведения проекта:</a:t>
            </a:r>
            <a:endParaRPr lang="ru-RU" sz="4000" b="1" dirty="0">
              <a:solidFill>
                <a:srgbClr val="003399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2360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908720"/>
            <a:ext cx="748883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99"/>
                </a:solidFill>
                <a:latin typeface="Monotype Corsiva" pitchFamily="66" charset="0"/>
              </a:rPr>
              <a:t>I </a:t>
            </a:r>
            <a:r>
              <a:rPr lang="ru-RU" sz="2800" b="1" dirty="0" smtClean="0">
                <a:solidFill>
                  <a:srgbClr val="003399"/>
                </a:solidFill>
                <a:latin typeface="Monotype Corsiva" pitchFamily="66" charset="0"/>
              </a:rPr>
              <a:t>этап – Подготовительный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Обозначение актуальности и темы будущего проекта.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Постановка цели и задачи.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Подбор методической, справочной литературы по выбранной теме проекта.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Разработка плана мероприятий основного этапа.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Обогащение предметно-пространственной развивающей среды.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 dirty="0" smtClean="0">
                <a:solidFill>
                  <a:srgbClr val="003399"/>
                </a:solidFill>
                <a:latin typeface="Monotype Corsiva" pitchFamily="66" charset="0"/>
              </a:rPr>
              <a:t>II </a:t>
            </a:r>
            <a:r>
              <a:rPr lang="ru-RU" sz="2800" b="1" dirty="0" smtClean="0">
                <a:solidFill>
                  <a:srgbClr val="003399"/>
                </a:solidFill>
                <a:latin typeface="Monotype Corsiva" pitchFamily="66" charset="0"/>
              </a:rPr>
              <a:t>этап – Основной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воспитателя, детей и родителей.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Самостоятельная  деятельность в ДОУ и семье.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деятельность.</a:t>
            </a:r>
          </a:p>
          <a:p>
            <a:pPr marL="342900" indent="-342900"/>
            <a:r>
              <a:rPr lang="en-US" sz="2800" b="1" dirty="0" smtClean="0">
                <a:solidFill>
                  <a:srgbClr val="003399"/>
                </a:solidFill>
                <a:latin typeface="Monotype Corsiva" pitchFamily="66" charset="0"/>
              </a:rPr>
              <a:t>III </a:t>
            </a:r>
            <a:r>
              <a:rPr lang="ru-RU" sz="2800" b="1" dirty="0" smtClean="0">
                <a:solidFill>
                  <a:srgbClr val="003399"/>
                </a:solidFill>
                <a:latin typeface="Monotype Corsiva" pitchFamily="66" charset="0"/>
              </a:rPr>
              <a:t>этап – Заключительный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Оформление мини-выставки «Часы»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Составление картотек: (конспекты занятий, картотека стихов, загадок, игр, пособий).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08720"/>
            <a:ext cx="8208912" cy="5760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908720"/>
            <a:ext cx="8064896" cy="585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99"/>
                </a:solidFill>
                <a:latin typeface="Monotype Corsiva" pitchFamily="66" charset="0"/>
              </a:rPr>
              <a:t>I </a:t>
            </a:r>
            <a:r>
              <a:rPr lang="ru-RU" sz="2800" b="1" dirty="0" smtClean="0">
                <a:solidFill>
                  <a:srgbClr val="003399"/>
                </a:solidFill>
                <a:latin typeface="Monotype Corsiva" pitchFamily="66" charset="0"/>
              </a:rPr>
              <a:t>этап – Подготовительный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Обозначение актуальности и темы будущего проекта.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Постановка цели и задачи.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Подбор методической, справочной литературы по выбранной теме проекта.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Разработка плана мероприятий основного этапа.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Обогащение предметно-пространственной развивающей среды.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 dirty="0" smtClean="0">
                <a:solidFill>
                  <a:srgbClr val="003399"/>
                </a:solidFill>
                <a:latin typeface="Monotype Corsiva" pitchFamily="66" charset="0"/>
              </a:rPr>
              <a:t>II </a:t>
            </a:r>
            <a:r>
              <a:rPr lang="ru-RU" sz="2800" b="1" dirty="0" smtClean="0">
                <a:solidFill>
                  <a:srgbClr val="003399"/>
                </a:solidFill>
                <a:latin typeface="Monotype Corsiva" pitchFamily="66" charset="0"/>
              </a:rPr>
              <a:t>этап – Основной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воспитателя, детей и родителей.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Самостоятельная  деятельность в ДОУ и семье.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деятельность.</a:t>
            </a:r>
          </a:p>
          <a:p>
            <a:pPr marL="342900" indent="-342900"/>
            <a:r>
              <a:rPr lang="en-US" sz="2800" b="1" dirty="0" smtClean="0">
                <a:solidFill>
                  <a:srgbClr val="003399"/>
                </a:solidFill>
                <a:latin typeface="Monotype Corsiva" pitchFamily="66" charset="0"/>
              </a:rPr>
              <a:t>III </a:t>
            </a:r>
            <a:r>
              <a:rPr lang="ru-RU" sz="2800" b="1" dirty="0" smtClean="0">
                <a:solidFill>
                  <a:srgbClr val="003399"/>
                </a:solidFill>
                <a:latin typeface="Monotype Corsiva" pitchFamily="66" charset="0"/>
              </a:rPr>
              <a:t>этап – Заключительный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Оформление мини-выставки «Часы»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Составление картотек: (конспекты занятий, картотека стихов, загадок, игр, пособий).</a:t>
            </a:r>
          </a:p>
        </p:txBody>
      </p:sp>
    </p:spTree>
    <p:extLst>
      <p:ext uri="{BB962C8B-B14F-4D97-AF65-F5344CB8AC3E}">
        <p14:creationId xmlns:p14="http://schemas.microsoft.com/office/powerpoint/2010/main" xmlns="" val="32314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3384376" cy="18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3399"/>
                </a:solidFill>
                <a:latin typeface="Monotype Corsiva" pitchFamily="66" charset="0"/>
              </a:rPr>
              <a:t>2.Беседа на тему «Часики-часы»</a:t>
            </a:r>
            <a:endParaRPr lang="ru-RU" sz="3600" b="1" dirty="0">
              <a:solidFill>
                <a:srgbClr val="003399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MG_8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0500" y="332656"/>
            <a:ext cx="5163500" cy="3024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2699792" cy="548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908720"/>
            <a:ext cx="341987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1.Сюрпризный момент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3645024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Учить детей описывать часы на картинке и говорить для чего они необходимы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0"/>
            <a:ext cx="248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Понедельник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_8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645024"/>
            <a:ext cx="5221741" cy="3212976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>
            <a:off x="1979712" y="3284984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347864" y="148478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278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5381</TotalTime>
  <Words>813</Words>
  <Application>Microsoft Office PowerPoint</Application>
  <PresentationFormat>Экран (4:3)</PresentationFormat>
  <Paragraphs>99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Исследовательский проект в старшей группе «Удивительный мир часов»</vt:lpstr>
      <vt:lpstr>Паспорт проекта</vt:lpstr>
      <vt:lpstr>Актуальность:</vt:lpstr>
      <vt:lpstr>Слайд 4</vt:lpstr>
      <vt:lpstr>Слайд 5</vt:lpstr>
      <vt:lpstr>Слайд 6</vt:lpstr>
      <vt:lpstr>Слайд 7</vt:lpstr>
      <vt:lpstr>Этапы проведения проекта:</vt:lpstr>
      <vt:lpstr>Слайд 9</vt:lpstr>
      <vt:lpstr>Самостоятельное рассматривание иллюстраций в уголке «Почемучки»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       Результат:  В результате проекта дети познакомились с историей часов, их разновидностями в прошлом и настоящем, закрепили знания о принципе их работы  и роли в жизни человека. Приобрели навыки совместной работы со взрослыми и сверстниками, умение анализировать и делать выводы. Полученные знания оказали влияние на формирование навыков самостоятельной исследовательской деятельности.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Любовь Струкова</cp:lastModifiedBy>
  <cp:revision>37</cp:revision>
  <dcterms:created xsi:type="dcterms:W3CDTF">2016-10-29T07:28:16Z</dcterms:created>
  <dcterms:modified xsi:type="dcterms:W3CDTF">2018-02-15T05:56:16Z</dcterms:modified>
</cp:coreProperties>
</file>