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7" r:id="rId2"/>
    <p:sldId id="270" r:id="rId3"/>
    <p:sldId id="258" r:id="rId4"/>
    <p:sldId id="271" r:id="rId5"/>
    <p:sldId id="276" r:id="rId6"/>
    <p:sldId id="279" r:id="rId7"/>
    <p:sldId id="278" r:id="rId8"/>
    <p:sldId id="269" r:id="rId9"/>
    <p:sldId id="277" r:id="rId10"/>
    <p:sldId id="275" r:id="rId11"/>
    <p:sldId id="263" r:id="rId12"/>
    <p:sldId id="273" r:id="rId13"/>
    <p:sldId id="274" r:id="rId14"/>
    <p:sldId id="261" r:id="rId15"/>
    <p:sldId id="268" r:id="rId16"/>
    <p:sldId id="280" r:id="rId17"/>
    <p:sldId id="267" r:id="rId18"/>
    <p:sldId id="264" r:id="rId19"/>
    <p:sldId id="282" r:id="rId20"/>
    <p:sldId id="281" r:id="rId21"/>
    <p:sldId id="28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C74"/>
    <a:srgbClr val="4C12EE"/>
    <a:srgbClr val="003399"/>
    <a:srgbClr val="990000"/>
    <a:srgbClr val="D6ECFA"/>
    <a:srgbClr val="FF0000"/>
    <a:srgbClr val="000000"/>
    <a:srgbClr val="000099"/>
    <a:srgbClr val="04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3" autoAdjust="0"/>
    <p:restoredTop sz="95146" autoAdjust="0"/>
  </p:normalViewPr>
  <p:slideViewPr>
    <p:cSldViewPr>
      <p:cViewPr varScale="1">
        <p:scale>
          <a:sx n="70" d="100"/>
          <a:sy n="70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B45DF-6AB6-4370-80AF-D8773B6F28F6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1BD2AA-D8DC-41E1-9D3B-549B0A677F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8C2E5-DCE0-468E-AD34-5DF3BCA035D2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8815-F74F-4FAD-B2A8-AD84C3D7AF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E4094C-D64A-4092-AF9C-61042151B9F9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423AE-21D5-4312-B4C2-037FAE3AE3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783A68D-6333-4C5E-86A5-0D27C2E74626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FDC5C1B-BB08-4EFF-ABDC-4ECF65E68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0A2E6-30AE-4C97-ABBE-FE9D7794D69E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53B00-DC5E-444F-8532-7AE0A8B1B8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C0D48-211C-4FA1-8DBC-5EEDA756D6DE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497CC-BA0C-4CF5-8D37-5B05D60CC8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11634-3AA6-4B81-A347-CC2A4EA612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496AA-CB4A-483D-93AD-AD12C069B8D3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253F7-D68D-4CC9-BCAF-77845849E8C6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5A1E-D991-451B-8CDC-925B840BFD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DE335-7297-4348-AF91-48138C186511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75266-839E-407E-8417-5437ADBE80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A421749-9DEE-4263-A89D-E3872561BCA5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1585578-3303-4F07-9AE7-5061C529F4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2877E5-4140-44C7-8426-AA6C797212BF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928F14-ED8F-4959-86D5-1D3CBF64A3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 smtClean="0"/>
              <a:pPr>
                <a:defRPr/>
              </a:pPr>
              <a:t>17.03.2023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4518829-53DF-4DFF-A4A8-6B9004AC00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300" b="1" i="1" dirty="0" err="1" smtClean="0">
                <a:ln w="1905"/>
                <a:solidFill>
                  <a:srgbClr val="4C12E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Портфолио</a:t>
            </a:r>
            <a:r>
              <a:rPr lang="ru-RU" sz="5300" b="1" i="1" dirty="0" smtClean="0">
                <a:ln w="1905"/>
                <a:solidFill>
                  <a:srgbClr val="4C12E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5300" b="1" i="1" dirty="0" smtClean="0">
                <a:ln w="1905"/>
                <a:solidFill>
                  <a:srgbClr val="4C12E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5300" b="1" i="1" dirty="0" smtClean="0">
                <a:ln w="1905"/>
                <a:solidFill>
                  <a:srgbClr val="4C12E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воспитателя</a:t>
            </a:r>
            <a:endParaRPr lang="ru-RU" sz="5300" i="1" dirty="0" smtClean="0">
              <a:solidFill>
                <a:srgbClr val="4C12E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31640" y="3356992"/>
            <a:ext cx="39290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1115616" y="2060848"/>
            <a:ext cx="71287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Лери</a:t>
            </a: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 Елены Александровны</a:t>
            </a:r>
            <a:endParaRPr lang="ru-RU" sz="2800" b="1" i="1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Verdana" pitchFamily="34" charset="0"/>
              </a:rPr>
              <a:t>ТМК ДОУ «</a:t>
            </a:r>
            <a:r>
              <a:rPr lang="ru-RU" sz="2800" i="1" dirty="0" err="1" smtClean="0">
                <a:solidFill>
                  <a:srgbClr val="002060"/>
                </a:solidFill>
                <a:latin typeface="Verdana" pitchFamily="34" charset="0"/>
              </a:rPr>
              <a:t>Хатангский</a:t>
            </a:r>
            <a:r>
              <a:rPr lang="ru-RU" sz="2800" i="1" dirty="0" smtClean="0">
                <a:solidFill>
                  <a:srgbClr val="002060"/>
                </a:solidFill>
                <a:latin typeface="Verdana" pitchFamily="34" charset="0"/>
              </a:rPr>
              <a:t> детский сад комбинированного вида «Снежинка»</a:t>
            </a:r>
            <a:endParaRPr lang="ru-RU" sz="3200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Picture 4" descr="dud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77072"/>
            <a:ext cx="1755775" cy="2057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1476375" y="476250"/>
            <a:ext cx="5830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Профессиональная деятельность</a:t>
            </a:r>
          </a:p>
        </p:txBody>
      </p:sp>
      <p:graphicFrame>
        <p:nvGraphicFramePr>
          <p:cNvPr id="24716" name="Group 140"/>
          <p:cNvGraphicFramePr>
            <a:graphicFrameLocks noGrp="1"/>
          </p:cNvGraphicFramePr>
          <p:nvPr/>
        </p:nvGraphicFramePr>
        <p:xfrm>
          <a:off x="1187450" y="981075"/>
          <a:ext cx="7127875" cy="5132705"/>
        </p:xfrm>
        <a:graphic>
          <a:graphicData uri="http://schemas.openxmlformats.org/drawingml/2006/table">
            <a:tbl>
              <a:tblPr/>
              <a:tblGrid>
                <a:gridCol w="2447925"/>
                <a:gridCol w="467995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 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 технология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Непосредственная образовательная деятельность, утренняя гимнастика, развлечения, труд, прогулка, повседневная бытовая деятельность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Здоровьесберегающие технологии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Дыхательная  гимнастики, ароматерапия,      игровой и точечный массаж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динамические паузы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игровой обучающей ситуации 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Предполагает наличие сюжета по ходу которого дети решают проблемные задачи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проектного обучения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Использование метода проектов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недельное тематическое планирование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проблемного обучения 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проблемных ситуаций в результате чего ребенок получает знания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Арт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технология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Совокупность методов, приемов и средств различных видов искусств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ИКТ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Использование ТСО и мультимедийных презентаций в образовательной деятельности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\Рабочий стол\DSCN06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280" y="3429959"/>
            <a:ext cx="4032448" cy="2688299"/>
          </a:xfrm>
          <a:prstGeom prst="rect">
            <a:avLst/>
          </a:prstGeom>
          <a:noFill/>
        </p:spPr>
      </p:pic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043608" y="2852936"/>
            <a:ext cx="3097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err="1">
                <a:solidFill>
                  <a:srgbClr val="000099"/>
                </a:solidFill>
              </a:rPr>
              <a:t>Здоровьесберегающая</a:t>
            </a:r>
            <a:endParaRPr lang="ru-RU" sz="1600" b="1" dirty="0">
              <a:solidFill>
                <a:srgbClr val="000099"/>
              </a:solidFill>
            </a:endParaRPr>
          </a:p>
          <a:p>
            <a:pPr algn="ctr"/>
            <a:r>
              <a:rPr lang="ru-RU" sz="1600" b="1" dirty="0">
                <a:solidFill>
                  <a:srgbClr val="000099"/>
                </a:solidFill>
              </a:rPr>
              <a:t> технология</a:t>
            </a:r>
          </a:p>
        </p:txBody>
      </p:sp>
      <p:sp>
        <p:nvSpPr>
          <p:cNvPr id="18439" name="Rectangle 76"/>
          <p:cNvSpPr>
            <a:spLocks noChangeArrowheads="1"/>
          </p:cNvSpPr>
          <p:nvPr/>
        </p:nvSpPr>
        <p:spPr bwMode="auto">
          <a:xfrm>
            <a:off x="5111750" y="2952405"/>
            <a:ext cx="3097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        </a:t>
            </a:r>
            <a:r>
              <a:rPr lang="ru-RU" sz="1600" b="1" dirty="0" err="1" smtClean="0">
                <a:solidFill>
                  <a:srgbClr val="000099"/>
                </a:solidFill>
              </a:rPr>
              <a:t>Арт</a:t>
            </a:r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r>
              <a:rPr lang="ru-RU" sz="1600" b="1" dirty="0">
                <a:solidFill>
                  <a:srgbClr val="000099"/>
                </a:solidFill>
              </a:rPr>
              <a:t>-  технология</a:t>
            </a:r>
          </a:p>
        </p:txBody>
      </p:sp>
      <p:sp>
        <p:nvSpPr>
          <p:cNvPr id="18440" name="Rectangle 77"/>
          <p:cNvSpPr>
            <a:spLocks noChangeArrowheads="1"/>
          </p:cNvSpPr>
          <p:nvPr/>
        </p:nvSpPr>
        <p:spPr bwMode="auto">
          <a:xfrm>
            <a:off x="815021" y="6514850"/>
            <a:ext cx="3097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Игровая  технология</a:t>
            </a: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5004048" y="6337971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Технология </a:t>
            </a:r>
            <a:r>
              <a:rPr lang="ru-RU" sz="1600" b="1" dirty="0" smtClean="0">
                <a:solidFill>
                  <a:srgbClr val="000099"/>
                </a:solidFill>
              </a:rPr>
              <a:t>ИКТ</a:t>
            </a:r>
            <a:endParaRPr lang="ru-RU" sz="1600" b="1" dirty="0">
              <a:solidFill>
                <a:srgbClr val="000099"/>
              </a:solidFill>
            </a:endParaRPr>
          </a:p>
        </p:txBody>
      </p:sp>
      <p:pic>
        <p:nvPicPr>
          <p:cNvPr id="1029" name="Picture 5" descr="C:\Documents and Settings\Admin\Рабочий стол\Копия (2) DSCN018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6965" y="116822"/>
            <a:ext cx="3648151" cy="273611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56" y="182124"/>
            <a:ext cx="2085696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6" y="3395724"/>
            <a:ext cx="3922996" cy="2942247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195736" y="54868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проекты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6510" y="1571612"/>
            <a:ext cx="538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4C12EE"/>
                </a:solidFill>
                <a:latin typeface="Times New Roman" pitchFamily="18" charset="0"/>
                <a:cs typeface="Times New Roman" pitchFamily="18" charset="0"/>
              </a:rPr>
              <a:t>«Быть здоровыми хотим»</a:t>
            </a:r>
            <a:endParaRPr lang="ru-RU" sz="3200" dirty="0">
              <a:solidFill>
                <a:srgbClr val="4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002" y="157161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4C12EE"/>
                </a:solidFill>
                <a:latin typeface="Times New Roman" pitchFamily="18" charset="0"/>
                <a:cs typeface="Times New Roman" pitchFamily="18" charset="0"/>
              </a:rPr>
              <a:t>«Транспорт»</a:t>
            </a:r>
            <a:endParaRPr lang="ru-RU" sz="3200" dirty="0">
              <a:solidFill>
                <a:srgbClr val="4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22" y="2348880"/>
            <a:ext cx="2859782" cy="3813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2" y="2318887"/>
            <a:ext cx="3111810" cy="4149080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8792" cy="7920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990000"/>
                </a:solidFill>
              </a:rPr>
              <a:t>Открытые  мероприятия:</a:t>
            </a:r>
            <a:endParaRPr lang="ru-RU" sz="28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258888" y="1268761"/>
            <a:ext cx="6553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000" b="1" dirty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астер-класс </a:t>
            </a:r>
            <a:r>
              <a:rPr lang="ru-RU" sz="2000" b="1" dirty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по нетрадиционному рисованию в старшей группе «Северное сияние». 2018г. </a:t>
            </a:r>
          </a:p>
          <a:p>
            <a:pPr marL="342900" indent="-342900" algn="ctr">
              <a:buAutoNum type="arabicPeriod"/>
            </a:pP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«Помощники Айболита» - занятие по </a:t>
            </a:r>
            <a:r>
              <a:rPr lang="ru-RU" sz="2000" b="1" dirty="0" err="1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рисованиию</a:t>
            </a: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 в старшей группе, 2020г.</a:t>
            </a:r>
          </a:p>
          <a:p>
            <a:pPr marL="342900" indent="-342900" algn="ctr">
              <a:buAutoNum type="arabicPeriod"/>
            </a:pPr>
            <a:endParaRPr lang="ru-RU" sz="2000" b="1" dirty="0" smtClean="0">
              <a:solidFill>
                <a:srgbClr val="001C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AutoNum type="arabicPeriod"/>
            </a:pP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Мастер-класс </a:t>
            </a:r>
            <a:r>
              <a:rPr lang="ru-RU" sz="2000" b="1" dirty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для воспитателей с детьми по теме: Игра «Бильбоке»  «</a:t>
            </a:r>
            <a:r>
              <a:rPr lang="ru-RU" sz="2000" b="1" dirty="0" err="1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Ловишки</a:t>
            </a:r>
            <a:r>
              <a:rPr lang="ru-RU" sz="2000" b="1" dirty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» своими руками», (1 место</a:t>
            </a: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);2021г.</a:t>
            </a:r>
          </a:p>
          <a:p>
            <a:pPr marL="342900" indent="-342900" algn="ctr">
              <a:buAutoNum type="arabicPeriod"/>
            </a:pPr>
            <a:r>
              <a:rPr lang="ru-RU" sz="2000" b="1" dirty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анятие </a:t>
            </a:r>
            <a:r>
              <a:rPr lang="ru-RU" sz="2000" b="1" dirty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по развитию речи «Наземный транспорт», (3 </a:t>
            </a:r>
            <a:r>
              <a:rPr lang="ru-RU" sz="2000" b="1" dirty="0" smtClean="0">
                <a:solidFill>
                  <a:srgbClr val="001C74"/>
                </a:solidFill>
                <a:latin typeface="Arial" pitchFamily="34" charset="0"/>
                <a:cs typeface="Arial" pitchFamily="34" charset="0"/>
              </a:rPr>
              <a:t>место), 2023г.</a:t>
            </a:r>
          </a:p>
        </p:txBody>
      </p:sp>
      <p:pic>
        <p:nvPicPr>
          <p:cNvPr id="5" name="Picture 13" descr="dud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149080"/>
            <a:ext cx="1819275" cy="204946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65909" y="4149080"/>
            <a:ext cx="5328592" cy="198045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Тема углубленной деятельности : </a:t>
            </a:r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99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«Инновационные формы взаимодействия дошкольного учреждения с семьей». </a:t>
            </a:r>
            <a:endParaRPr kumimoji="0" lang="ru-RU" sz="2400" b="1" i="1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558" name="Заголовок 1"/>
          <p:cNvSpPr>
            <a:spLocks noGrp="1"/>
          </p:cNvSpPr>
          <p:nvPr>
            <p:ph type="title"/>
          </p:nvPr>
        </p:nvSpPr>
        <p:spPr>
          <a:xfrm>
            <a:off x="395536" y="-5715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4400" dirty="0" smtClean="0">
                <a:solidFill>
                  <a:srgbClr val="990000"/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44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i="1" dirty="0" smtClean="0">
                <a:solidFill>
                  <a:srgbClr val="001C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Достижения воспитанников</a:t>
            </a:r>
            <a:endParaRPr lang="ru-RU" sz="3600" b="1" dirty="0" smtClean="0">
              <a:solidFill>
                <a:srgbClr val="001C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17299"/>
            <a:ext cx="4454791" cy="3149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45" y="734046"/>
            <a:ext cx="3996065" cy="28256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11" y="3367692"/>
            <a:ext cx="2411751" cy="341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94" y="4855520"/>
            <a:ext cx="2831969" cy="2002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45" y="3559656"/>
            <a:ext cx="2309954" cy="3175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3848" y="29990"/>
            <a:ext cx="2380514" cy="3272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5309" y="2004023"/>
            <a:ext cx="2441680" cy="3356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81" y="797080"/>
            <a:ext cx="2262415" cy="32002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65" y="3367692"/>
            <a:ext cx="2304256" cy="3259407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Отзыв о работе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воспитателя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467544" y="-754214"/>
            <a:ext cx="4536504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sz="2000" dirty="0" smtClean="0">
                <a:solidFill>
                  <a:srgbClr val="002060"/>
                </a:solidFill>
              </a:rPr>
              <a:t>Елена Александровна работала </a:t>
            </a:r>
            <a:r>
              <a:rPr lang="ru-RU" sz="2000" dirty="0">
                <a:solidFill>
                  <a:srgbClr val="002060"/>
                </a:solidFill>
              </a:rPr>
              <a:t>с детьми старшей группы. Она - творчески работающий, хорошо знающий психологию детей дошкольного возраста воспитатель. В ней сочетается огромное трудолюбие, любовь к своей профессии, детям, стремление к творчеству. Она умело использует свой богатый опыт и знания в работе с детьми.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    </a:t>
            </a:r>
            <a:r>
              <a:rPr lang="ru-RU" sz="2000" dirty="0" smtClean="0">
                <a:solidFill>
                  <a:srgbClr val="002060"/>
                </a:solidFill>
              </a:rPr>
              <a:t>Желаем  Елене Александровне дальнейшего </a:t>
            </a:r>
            <a:r>
              <a:rPr lang="ru-RU" sz="2000" dirty="0">
                <a:solidFill>
                  <a:srgbClr val="002060"/>
                </a:solidFill>
              </a:rPr>
              <a:t>профессионального и творческого роста, оптимизма, </a:t>
            </a:r>
            <a:r>
              <a:rPr lang="ru-RU" sz="2000" dirty="0" smtClean="0">
                <a:solidFill>
                  <a:srgbClr val="002060"/>
                </a:solidFill>
              </a:rPr>
              <a:t>благополучия.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Родители старшей группы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24" y="1124744"/>
            <a:ext cx="4032448" cy="5543629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001C74"/>
                </a:solidFill>
              </a:rPr>
              <a:t>Мои достижения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8" y="733425"/>
            <a:ext cx="6786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" y="453096"/>
            <a:ext cx="2232248" cy="3068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71" y="1210469"/>
            <a:ext cx="2448272" cy="3365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39" y="1216346"/>
            <a:ext cx="2986307" cy="4105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88" y="3822309"/>
            <a:ext cx="2208168" cy="3035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53096"/>
            <a:ext cx="2307802" cy="3172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147">
            <a:off x="284554" y="3504235"/>
            <a:ext cx="2189941" cy="3010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839">
            <a:off x="6463468" y="3487259"/>
            <a:ext cx="2236840" cy="31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41813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92919" y="188640"/>
            <a:ext cx="8229600" cy="9003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001C74"/>
                </a:solidFill>
              </a:rPr>
              <a:t>Мои благодарности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8" y="733425"/>
            <a:ext cx="6786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4" y="3287148"/>
            <a:ext cx="2057676" cy="2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74638" y="3311085"/>
            <a:ext cx="2000406" cy="282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96" y="3260228"/>
            <a:ext cx="2057676" cy="282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64" y="3260228"/>
            <a:ext cx="2057676" cy="28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8548" y="701089"/>
            <a:ext cx="2057676" cy="2828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7844" y="688906"/>
            <a:ext cx="2057676" cy="28288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044" y="701090"/>
            <a:ext cx="2057676" cy="2828800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36" y="332658"/>
            <a:ext cx="2132285" cy="301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1423" y="624040"/>
            <a:ext cx="3049546" cy="221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03" y="114191"/>
            <a:ext cx="2287036" cy="3234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836" y="3020339"/>
            <a:ext cx="2917788" cy="4011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5833">
            <a:off x="5972455" y="3289069"/>
            <a:ext cx="2619623" cy="36013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98" y="162809"/>
            <a:ext cx="2171905" cy="307131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38" y="3144931"/>
            <a:ext cx="2735919" cy="376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2051720" y="55868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C74"/>
                </a:solidFill>
                <a:latin typeface="+mj-lt"/>
              </a:rPr>
              <a:t>Мои сертификаты</a:t>
            </a:r>
            <a:endParaRPr lang="ru-RU" sz="3600" b="1" dirty="0">
              <a:solidFill>
                <a:srgbClr val="001C74"/>
              </a:solidFill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2857"/>
            <a:ext cx="1728589" cy="244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01" y="1392857"/>
            <a:ext cx="1728589" cy="244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90" y="1385345"/>
            <a:ext cx="1761926" cy="24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16" y="1423267"/>
            <a:ext cx="1706785" cy="23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01" y="1423266"/>
            <a:ext cx="1711355" cy="23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800" y="3495996"/>
            <a:ext cx="1946429" cy="267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0165" y="4174279"/>
            <a:ext cx="2087900" cy="29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07" y="3808878"/>
            <a:ext cx="2019471" cy="285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253795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1043608" y="548680"/>
            <a:ext cx="7128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Информационная карта педагога</a:t>
            </a:r>
            <a:endParaRPr lang="ru-RU" sz="3600" b="1" i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11" name="Picture 2" descr="C:\Users\Asus K\Desktop\фото\Новая папка (2)\IMG_8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240360" cy="531982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707904" y="1124744"/>
            <a:ext cx="504056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Лери</a:t>
            </a:r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Елена Александровна</a:t>
            </a:r>
            <a:endParaRPr lang="ru-RU" sz="2000" b="1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Дата рождения: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11.06.1988г.</a:t>
            </a:r>
            <a:endParaRPr lang="ru-RU" sz="20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Образование: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высшее педагогическое</a:t>
            </a:r>
          </a:p>
          <a:p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Омская гуманитарная  Академия , 2017г.</a:t>
            </a:r>
            <a:endParaRPr lang="ru-RU" sz="20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Квалификация по диплому: </a:t>
            </a:r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Воспитатель</a:t>
            </a:r>
            <a:endParaRPr lang="ru-RU" sz="20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Образовательное учреждение: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ТМК ДОУ «</a:t>
            </a:r>
            <a:r>
              <a:rPr lang="ru-RU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Хатангский</a:t>
            </a:r>
            <a:r>
              <a:rPr lang="ru-RU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детский сад комбинированного вида «Снежинка»</a:t>
            </a:r>
            <a:endParaRPr lang="ru-RU" sz="20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Должность: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воспитатель первой категории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общий стаж: </a:t>
            </a:r>
            <a:r>
              <a:rPr lang="ru-RU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10 лет</a:t>
            </a:r>
            <a:r>
              <a:rPr lang="ru-RU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педагогический стаж: </a:t>
            </a:r>
            <a:r>
              <a:rPr lang="ru-RU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лет</a:t>
            </a:r>
            <a:endParaRPr lang="ru-RU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данном учреждении: </a:t>
            </a:r>
            <a:r>
              <a:rPr lang="ru-RU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7 лет </a:t>
            </a:r>
            <a:endParaRPr lang="ru-RU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5987008" cy="64807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solidFill>
                  <a:srgbClr val="001C74"/>
                </a:solidFill>
              </a:rPr>
              <a:t>Моя </a:t>
            </a:r>
            <a:r>
              <a:rPr lang="ru-RU" dirty="0" err="1" smtClean="0">
                <a:solidFill>
                  <a:srgbClr val="001C74"/>
                </a:solidFill>
              </a:rPr>
              <a:t>фотогалерея</a:t>
            </a:r>
            <a:endParaRPr lang="ru-RU" dirty="0" smtClean="0">
              <a:solidFill>
                <a:srgbClr val="001C74"/>
              </a:solidFill>
            </a:endParaRPr>
          </a:p>
        </p:txBody>
      </p:sp>
      <p:pic>
        <p:nvPicPr>
          <p:cNvPr id="4" name="Рисунок 3" descr="IMG_7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1942"/>
            <a:ext cx="3714744" cy="2786058"/>
          </a:xfrm>
          <a:prstGeom prst="rect">
            <a:avLst/>
          </a:prstGeom>
        </p:spPr>
      </p:pic>
      <p:pic>
        <p:nvPicPr>
          <p:cNvPr id="5" name="Рисунок 4" descr="IMG_67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6712"/>
            <a:ext cx="3061093" cy="2571744"/>
          </a:xfrm>
          <a:prstGeom prst="rect">
            <a:avLst/>
          </a:prstGeom>
        </p:spPr>
      </p:pic>
      <p:pic>
        <p:nvPicPr>
          <p:cNvPr id="8" name="Рисунок 7" descr="IMG_8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472" y="4142717"/>
            <a:ext cx="4000528" cy="2715283"/>
          </a:xfrm>
          <a:prstGeom prst="rect">
            <a:avLst/>
          </a:prstGeom>
        </p:spPr>
      </p:pic>
      <p:pic>
        <p:nvPicPr>
          <p:cNvPr id="9" name="Рисунок 8" descr="DSCN36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3072" y="620688"/>
            <a:ext cx="3780928" cy="2835696"/>
          </a:xfrm>
          <a:prstGeom prst="rect">
            <a:avLst/>
          </a:prstGeom>
        </p:spPr>
      </p:pic>
      <p:pic>
        <p:nvPicPr>
          <p:cNvPr id="10" name="Рисунок 9" descr="IMG_50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2420888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9245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633"/>
            <a:ext cx="4393524" cy="32882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55" y="129633"/>
            <a:ext cx="4384371" cy="32882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74" y="3116620"/>
            <a:ext cx="2836019" cy="37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8" y="3266592"/>
            <a:ext cx="4881074" cy="35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82052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84568" cy="7009804"/>
          </a:xfrm>
          <a:noFill/>
        </p:spPr>
      </p:pic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Мое педагогическое кредо</a:t>
            </a: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913" y="692150"/>
            <a:ext cx="7056511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400" b="1" i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что это за слово, почему так названо оно?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 слух кажется такое простое, но сколько смысла вложено в него!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Для начала Воспитатель - это, прежде всего, просто человек,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Любовь к детям – вот его дорога и не свернёт он с неё вовек!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Воспитатель - человек от Бога, всё уже заложено в нём :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Доброта, чистота, вера в каждого и ещё забота обо всём!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Воспитатель - человек-профессионал, ему знакомы и теория, и практика,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Своё сердце он детям отдал – для него это и реальность, и романтика!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Воспитатель… всего не перечесть, говорить об этом можно много: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Здесь и личные, и профессиональные качества есть,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Но главное из них – о детях забота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!</a:t>
            </a:r>
            <a:endParaRPr lang="ru-RU" i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84568" cy="7009804"/>
          </a:xfrm>
          <a:noFill/>
        </p:spPr>
      </p:pic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i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Повышение квалификации </a:t>
            </a: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640" y="548680"/>
            <a:ext cx="64087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00"/>
              </a:solidFill>
            </a:endParaRPr>
          </a:p>
          <a:p>
            <a:pPr algn="r"/>
            <a:endParaRPr lang="ru-RU" sz="1400" i="1" dirty="0" smtClean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163658"/>
              </p:ext>
            </p:extLst>
          </p:nvPr>
        </p:nvGraphicFramePr>
        <p:xfrm>
          <a:off x="251520" y="1052737"/>
          <a:ext cx="9289034" cy="582393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54730"/>
                <a:gridCol w="3796324"/>
                <a:gridCol w="916990"/>
                <a:gridCol w="1062823"/>
                <a:gridCol w="1680762"/>
                <a:gridCol w="1177405"/>
              </a:tblGrid>
              <a:tr h="97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часов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Регистрационный номер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1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«Познавательно – исследовательская деятельность дошкольников в соответствии с требованиями ФГОС».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Красноярский институт повышения квалификации (Норильский филиал)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№70549/уд;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38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«Современные тенденции организации макросреды дошкольной образовательной организации».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2021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НФКГАУ ДПО «Красноярский краевой институт повышения квалификации»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б/н;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84568" cy="7009804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640" y="548680"/>
            <a:ext cx="64087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00"/>
              </a:solidFill>
            </a:endParaRPr>
          </a:p>
          <a:p>
            <a:pPr algn="r"/>
            <a:endParaRPr lang="ru-RU" sz="1400" i="1" dirty="0" smtClean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21436"/>
              </p:ext>
            </p:extLst>
          </p:nvPr>
        </p:nvGraphicFramePr>
        <p:xfrm>
          <a:off x="179512" y="836712"/>
          <a:ext cx="9289034" cy="557507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54730"/>
                <a:gridCol w="3796324"/>
                <a:gridCol w="916990"/>
                <a:gridCol w="1062823"/>
                <a:gridCol w="1706037"/>
                <a:gridCol w="1152130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часов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Регистрационный номер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42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2022 г., «Технологии обучения и воспитания детей дошкольного возраста с ОВЗ по ФГОС ДО».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Актион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– МЦФЭР,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У2022053181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38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«Социализация детей дошкольного возраста посредством формирования культурно – гигиенических умений и навыков», 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Автор методик по семейному воспитанию Н.М. </a:t>
                      </a:r>
                      <a:r>
                        <a:rPr lang="ru-RU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Метенова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б/н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578252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84568" cy="7009804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640" y="548680"/>
            <a:ext cx="64087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00"/>
              </a:solidFill>
            </a:endParaRPr>
          </a:p>
          <a:p>
            <a:pPr algn="r"/>
            <a:endParaRPr lang="ru-RU" sz="1400" i="1" dirty="0" smtClean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296121"/>
              </p:ext>
            </p:extLst>
          </p:nvPr>
        </p:nvGraphicFramePr>
        <p:xfrm>
          <a:off x="179512" y="836712"/>
          <a:ext cx="9289034" cy="557507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54730"/>
                <a:gridCol w="3796324"/>
                <a:gridCol w="916990"/>
                <a:gridCol w="1062823"/>
                <a:gridCol w="1706037"/>
                <a:gridCol w="1152130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часов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Регистрационный номер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42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г., «Введение в игровую развивающую технологию».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«Развивающие игры </a:t>
                      </a:r>
                      <a:r>
                        <a:rPr lang="ru-RU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Воскобовича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б/н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38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«Особенности разработки и реализации рабочих программ педагогов и специалистов в рамках адаптированной основной образовательной программы (АООП) в условиях дошкольной образовательной организации»,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«Центр развития образования» Барнаул,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№22/866;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338298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84568" cy="7009804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640" y="548680"/>
            <a:ext cx="64087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00"/>
              </a:solidFill>
            </a:endParaRPr>
          </a:p>
          <a:p>
            <a:pPr algn="r"/>
            <a:endParaRPr lang="ru-RU" sz="1400" i="1" dirty="0" smtClean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664547"/>
              </p:ext>
            </p:extLst>
          </p:nvPr>
        </p:nvGraphicFramePr>
        <p:xfrm>
          <a:off x="251519" y="404664"/>
          <a:ext cx="9217027" cy="645333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49655"/>
                <a:gridCol w="3766895"/>
                <a:gridCol w="909882"/>
                <a:gridCol w="1054584"/>
                <a:gridCol w="1692812"/>
                <a:gridCol w="1143199"/>
              </a:tblGrid>
              <a:tr h="1437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часов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Регистрационный номер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16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«Эффективный руководитель образовательной организации», 132ч,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Высшая экономическая школа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№КП-5435;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598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«Лидеры в образовании»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Красноярский институт повышения квалификации и профессиональной переподготовки работников образования» 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23034/уд;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112750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6361" y="-337165"/>
            <a:ext cx="3234907" cy="4447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478" y="-266254"/>
            <a:ext cx="3175187" cy="4365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125" y="3061893"/>
            <a:ext cx="3112066" cy="4278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6919" y="2964405"/>
            <a:ext cx="3068134" cy="4338689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3030"/>
            <a:ext cx="2461716" cy="3481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3135" y="-54506"/>
            <a:ext cx="3037970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822" y="3124949"/>
            <a:ext cx="3057963" cy="4205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27984" y="3698767"/>
            <a:ext cx="4462264" cy="30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3887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3003</TotalTime>
  <Words>665</Words>
  <Application>Microsoft Office PowerPoint</Application>
  <PresentationFormat>Экран (4:3)</PresentationFormat>
  <Paragraphs>163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 Портфолио  воспитателя</vt:lpstr>
      <vt:lpstr>Презентация PowerPoint</vt:lpstr>
      <vt:lpstr>Мое педагогическое кредо</vt:lpstr>
      <vt:lpstr> Повышение квалификации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 мероприятия:</vt:lpstr>
      <vt:lpstr>                 Достижения воспитанников</vt:lpstr>
      <vt:lpstr>Отзыв о работе воспитателя</vt:lpstr>
      <vt:lpstr>Мои достижения</vt:lpstr>
      <vt:lpstr>Мои благодарности</vt:lpstr>
      <vt:lpstr>Презентация PowerPoint</vt:lpstr>
      <vt:lpstr>Презентация PowerPoint</vt:lpstr>
      <vt:lpstr>Моя фотогалерея</vt:lpstr>
      <vt:lpstr>Презентация PowerPoint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МММ</cp:lastModifiedBy>
  <cp:revision>76</cp:revision>
  <dcterms:created xsi:type="dcterms:W3CDTF">2011-07-28T08:26:20Z</dcterms:created>
  <dcterms:modified xsi:type="dcterms:W3CDTF">2023-03-17T08:43:54Z</dcterms:modified>
</cp:coreProperties>
</file>