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4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6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2105280" y="1889640"/>
            <a:ext cx="8621640" cy="1386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Театральная гостиная</a:t>
            </a:r>
          </a:p>
          <a:p>
            <a:pPr algn="ctr">
              <a:lnSpc>
                <a:spcPct val="100000"/>
              </a:lnSpc>
            </a:pPr>
            <a:r>
              <a:rPr lang="ru-RU" sz="3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«В гостях у сказки»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Рисунок 22"/>
          <p:cNvPicPr/>
          <p:nvPr/>
        </p:nvPicPr>
        <p:blipFill>
          <a:blip r:embed="rId3" cstate="print"/>
          <a:stretch/>
        </p:blipFill>
        <p:spPr>
          <a:xfrm>
            <a:off x="1299600" y="771840"/>
            <a:ext cx="823320" cy="1117800"/>
          </a:xfrm>
          <a:prstGeom prst="rect">
            <a:avLst/>
          </a:prstGeom>
          <a:ln>
            <a:noFill/>
          </a:ln>
        </p:spPr>
      </p:pic>
      <p:sp>
        <p:nvSpPr>
          <p:cNvPr id="79" name="CustomShape 2"/>
          <p:cNvSpPr/>
          <p:nvPr/>
        </p:nvSpPr>
        <p:spPr>
          <a:xfrm>
            <a:off x="8297280" y="4473360"/>
            <a:ext cx="2429640" cy="94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Выполнила работу:</a:t>
            </a: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Воспитатель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Елогирь</a:t>
            </a: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А.А.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Рисунок 6"/>
          <p:cNvPicPr/>
          <p:nvPr/>
        </p:nvPicPr>
        <p:blipFill>
          <a:blip r:embed="rId4" cstate="print"/>
          <a:stretch/>
        </p:blipFill>
        <p:spPr>
          <a:xfrm>
            <a:off x="6125840" y="4348440"/>
            <a:ext cx="1193040" cy="162540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7"/>
          <p:cNvPicPr/>
          <p:nvPr/>
        </p:nvPicPr>
        <p:blipFill>
          <a:blip r:embed="rId5" cstate="print"/>
          <a:stretch/>
        </p:blipFill>
        <p:spPr>
          <a:xfrm>
            <a:off x="1872000" y="4008600"/>
            <a:ext cx="1965240" cy="196524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3384000" y="808560"/>
            <a:ext cx="6495120" cy="34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Таймырское муниципальное казенное дошкольное образовательное учреждение «Хатангский детский сад комбинированного вида «Снежинка»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77">
                                            <p:txEl>
                                              <p:p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"/>
          <p:cNvPicPr/>
          <p:nvPr/>
        </p:nvPicPr>
        <p:blipFill>
          <a:blip r:embed="rId2" cstate="print"/>
          <a:stretch/>
        </p:blipFill>
        <p:spPr>
          <a:xfrm>
            <a:off x="-1080" y="-72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1184400" y="915120"/>
            <a:ext cx="66376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Возникновение культурной практики:</a:t>
            </a:r>
          </a:p>
          <a:p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b="1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Из наблюдений за детьми я обратила внимание, что они отдают предпочтение играм с куклами из театрального </a:t>
            </a:r>
            <a:r>
              <a:rPr lang="ru-RU" b="1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уголка. </a:t>
            </a:r>
            <a:r>
              <a:rPr lang="ru-RU" b="1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Таким образом у меня возникла идея создания</a:t>
            </a:r>
            <a:r>
              <a:rPr lang="ru-RU" b="1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 Театральной гостиной, как детской </a:t>
            </a:r>
            <a:r>
              <a:rPr lang="ru-RU" b="1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практики. </a:t>
            </a:r>
            <a:r>
              <a:rPr lang="ru-RU" sz="1800" b="1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2"/>
          <p:cNvPicPr/>
          <p:nvPr/>
        </p:nvPicPr>
        <p:blipFill>
          <a:blip r:embed="rId3" cstate="print"/>
          <a:stretch/>
        </p:blipFill>
        <p:spPr>
          <a:xfrm>
            <a:off x="974520" y="3792600"/>
            <a:ext cx="3130200" cy="2425680"/>
          </a:xfrm>
          <a:prstGeom prst="rect">
            <a:avLst/>
          </a:prstGeom>
          <a:ln>
            <a:noFill/>
          </a:ln>
        </p:spPr>
      </p:pic>
      <p:pic>
        <p:nvPicPr>
          <p:cNvPr id="115" name="Picture 3"/>
          <p:cNvPicPr/>
          <p:nvPr/>
        </p:nvPicPr>
        <p:blipFill>
          <a:blip r:embed="rId4" cstate="print"/>
          <a:stretch/>
        </p:blipFill>
        <p:spPr>
          <a:xfrm>
            <a:off x="7704000" y="1008000"/>
            <a:ext cx="3399840" cy="2155680"/>
          </a:xfrm>
          <a:prstGeom prst="rect">
            <a:avLst/>
          </a:prstGeom>
          <a:ln>
            <a:noFill/>
          </a:ln>
        </p:spPr>
      </p:pic>
      <p:pic>
        <p:nvPicPr>
          <p:cNvPr id="116" name="Picture 4"/>
          <p:cNvPicPr/>
          <p:nvPr/>
        </p:nvPicPr>
        <p:blipFill>
          <a:blip r:embed="rId5" cstate="print"/>
          <a:stretch/>
        </p:blipFill>
        <p:spPr>
          <a:xfrm>
            <a:off x="7848000" y="3384000"/>
            <a:ext cx="3373920" cy="2410560"/>
          </a:xfrm>
          <a:prstGeom prst="rect">
            <a:avLst/>
          </a:prstGeom>
          <a:ln>
            <a:noFill/>
          </a:ln>
        </p:spPr>
      </p:pic>
      <p:pic>
        <p:nvPicPr>
          <p:cNvPr id="117" name="Picture 1"/>
          <p:cNvPicPr/>
          <p:nvPr/>
        </p:nvPicPr>
        <p:blipFill>
          <a:blip r:embed="rId6" cstate="print"/>
          <a:stretch/>
        </p:blipFill>
        <p:spPr>
          <a:xfrm>
            <a:off x="4296020" y="3427200"/>
            <a:ext cx="3389760" cy="260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"/>
          <p:cNvPicPr/>
          <p:nvPr/>
        </p:nvPicPr>
        <p:blipFill>
          <a:blip r:embed="rId2" cstate="print"/>
          <a:stretch/>
        </p:blipFill>
        <p:spPr>
          <a:xfrm>
            <a:off x="-1080" y="-72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1234080" y="760794"/>
            <a:ext cx="6093000" cy="36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b="1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</a:t>
            </a:r>
            <a:r>
              <a:rPr lang="ru-RU" sz="1400" b="1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ервым этапом  работы было знакомство детей  </a:t>
            </a:r>
            <a:r>
              <a:rPr lang="ru-RU" sz="1400" b="1" strike="noStrike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 теоретической стороной театрализованной деятельности: знакомились </a:t>
            </a:r>
            <a:r>
              <a:rPr lang="ru-RU" sz="1400" b="1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 одним из  видов театра – театр масок, </a:t>
            </a:r>
            <a:r>
              <a:rPr lang="ru-RU" sz="1400" b="1" strike="noStrike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смотрели иллюстрации, делились с друзьями по группе впечатлениями, проводилась беседа</a:t>
            </a:r>
            <a:r>
              <a:rPr lang="ru-RU" sz="1300" b="1" strike="noStrike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Picture 1"/>
          <p:cNvPicPr/>
          <p:nvPr/>
        </p:nvPicPr>
        <p:blipFill>
          <a:blip r:embed="rId3" cstate="print"/>
          <a:stretch/>
        </p:blipFill>
        <p:spPr>
          <a:xfrm>
            <a:off x="1368000" y="1944000"/>
            <a:ext cx="3340080" cy="2159640"/>
          </a:xfrm>
          <a:prstGeom prst="rect">
            <a:avLst/>
          </a:prstGeom>
          <a:ln>
            <a:noFill/>
          </a:ln>
        </p:spPr>
      </p:pic>
      <p:pic>
        <p:nvPicPr>
          <p:cNvPr id="121" name="Picture 2"/>
          <p:cNvPicPr/>
          <p:nvPr/>
        </p:nvPicPr>
        <p:blipFill>
          <a:blip r:embed="rId4" cstate="print"/>
          <a:stretch/>
        </p:blipFill>
        <p:spPr>
          <a:xfrm>
            <a:off x="7248128" y="1268760"/>
            <a:ext cx="3449880" cy="261288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5" cstate="print"/>
          <a:stretch/>
        </p:blipFill>
        <p:spPr>
          <a:xfrm>
            <a:off x="7704000" y="4158360"/>
            <a:ext cx="3144528" cy="2033280"/>
          </a:xfrm>
          <a:prstGeom prst="rect">
            <a:avLst/>
          </a:prstGeom>
          <a:ln>
            <a:noFill/>
          </a:ln>
        </p:spPr>
      </p:pic>
      <p:pic>
        <p:nvPicPr>
          <p:cNvPr id="123" name="Рисунок 122"/>
          <p:cNvPicPr/>
          <p:nvPr/>
        </p:nvPicPr>
        <p:blipFill>
          <a:blip r:embed="rId6" cstate="print"/>
          <a:stretch/>
        </p:blipFill>
        <p:spPr>
          <a:xfrm>
            <a:off x="3744000" y="4086360"/>
            <a:ext cx="3501720" cy="224928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1"/>
          <p:cNvPicPr/>
          <p:nvPr/>
        </p:nvPicPr>
        <p:blipFill>
          <a:blip r:embed="rId7" cstate="print"/>
          <a:stretch/>
        </p:blipFill>
        <p:spPr>
          <a:xfrm>
            <a:off x="0" y="0"/>
            <a:ext cx="12190320" cy="685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"/>
          <p:cNvPicPr/>
          <p:nvPr/>
        </p:nvPicPr>
        <p:blipFill>
          <a:blip r:embed="rId2" cstate="print"/>
          <a:stretch/>
        </p:blipFill>
        <p:spPr>
          <a:xfrm>
            <a:off x="-360" y="-36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1080720" y="797040"/>
            <a:ext cx="5275526" cy="68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втором этапе: Дети решили создать с родителями дома маски по русским народным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сказкам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для пополнения кукольного театра.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200">
              <a:lnSpc>
                <a:spcPct val="15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Рисунок 126"/>
          <p:cNvPicPr/>
          <p:nvPr/>
        </p:nvPicPr>
        <p:blipFill>
          <a:blip r:embed="rId3" cstate="print"/>
          <a:stretch/>
        </p:blipFill>
        <p:spPr>
          <a:xfrm>
            <a:off x="7032104" y="764704"/>
            <a:ext cx="2996640" cy="2086920"/>
          </a:xfrm>
          <a:prstGeom prst="rect">
            <a:avLst/>
          </a:prstGeom>
          <a:ln>
            <a:noFill/>
          </a:ln>
        </p:spPr>
      </p:pic>
      <p:pic>
        <p:nvPicPr>
          <p:cNvPr id="128" name="Рисунок 127"/>
          <p:cNvPicPr/>
          <p:nvPr/>
        </p:nvPicPr>
        <p:blipFill>
          <a:blip r:embed="rId4" cstate="print"/>
          <a:stretch/>
        </p:blipFill>
        <p:spPr>
          <a:xfrm>
            <a:off x="9864000" y="3151080"/>
            <a:ext cx="1507320" cy="2536560"/>
          </a:xfrm>
          <a:prstGeom prst="rect">
            <a:avLst/>
          </a:prstGeom>
          <a:ln>
            <a:noFill/>
          </a:ln>
        </p:spPr>
      </p:pic>
      <p:pic>
        <p:nvPicPr>
          <p:cNvPr id="129" name="Рисунок 128"/>
          <p:cNvPicPr/>
          <p:nvPr/>
        </p:nvPicPr>
        <p:blipFill>
          <a:blip r:embed="rId5" cstate="print"/>
          <a:stretch/>
        </p:blipFill>
        <p:spPr>
          <a:xfrm>
            <a:off x="3431704" y="2015100"/>
            <a:ext cx="1782564" cy="2824920"/>
          </a:xfrm>
          <a:prstGeom prst="rect">
            <a:avLst/>
          </a:prstGeom>
          <a:ln>
            <a:noFill/>
          </a:ln>
        </p:spPr>
      </p:pic>
      <p:pic>
        <p:nvPicPr>
          <p:cNvPr id="130" name="Рисунок 129"/>
          <p:cNvPicPr/>
          <p:nvPr/>
        </p:nvPicPr>
        <p:blipFill>
          <a:blip r:embed="rId6" cstate="print"/>
          <a:stretch/>
        </p:blipFill>
        <p:spPr>
          <a:xfrm>
            <a:off x="7536160" y="3140968"/>
            <a:ext cx="1871280" cy="289692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130"/>
          <p:cNvPicPr/>
          <p:nvPr/>
        </p:nvPicPr>
        <p:blipFill>
          <a:blip r:embed="rId7" cstate="print"/>
          <a:stretch/>
        </p:blipFill>
        <p:spPr>
          <a:xfrm>
            <a:off x="5519936" y="3573016"/>
            <a:ext cx="1721880" cy="251928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131"/>
          <p:cNvPicPr/>
          <p:nvPr/>
        </p:nvPicPr>
        <p:blipFill>
          <a:blip r:embed="rId8" cstate="print"/>
          <a:stretch/>
        </p:blipFill>
        <p:spPr>
          <a:xfrm>
            <a:off x="1415480" y="2858141"/>
            <a:ext cx="1861200" cy="289728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1"/>
          <p:cNvPicPr/>
          <p:nvPr/>
        </p:nvPicPr>
        <p:blipFill>
          <a:blip r:embed="rId9" cstate="print"/>
          <a:stretch/>
        </p:blipFill>
        <p:spPr>
          <a:xfrm>
            <a:off x="1680" y="2160"/>
            <a:ext cx="12190320" cy="685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Рисунок 1"/>
          <p:cNvPicPr/>
          <p:nvPr/>
        </p:nvPicPr>
        <p:blipFill>
          <a:blip r:embed="rId2" cstate="print"/>
          <a:stretch/>
        </p:blipFill>
        <p:spPr>
          <a:xfrm>
            <a:off x="1680" y="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1402200" y="788400"/>
            <a:ext cx="1622880" cy="39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На третьем этапе у детей возникло желание </a:t>
            </a:r>
            <a:r>
              <a:rPr lang="ru-RU" sz="1600" b="1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показать сказку</a:t>
            </a:r>
            <a:r>
              <a:rPr lang="ru-RU" sz="1600" b="1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1600" b="1" strike="noStrike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для малышей</a:t>
            </a:r>
            <a:r>
              <a:rPr lang="ru-RU" sz="1600" b="1" strike="noStrike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,. Из тех масок которые дети вместе с родителями сделали </a:t>
            </a:r>
            <a:r>
              <a:rPr lang="ru-RU" sz="1600" b="1" spc="-1" dirty="0" smtClean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Arial"/>
                <a:cs typeface="Times New Roman" pitchFamily="18" charset="0"/>
              </a:rPr>
              <a:t>дома, было решено показать спектакль «Заюшкина избушка».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для саши\288_1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720" y="764704"/>
            <a:ext cx="3096344" cy="266429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для саши\288_1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0136" y="908720"/>
            <a:ext cx="3240360" cy="247595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для саши\288_19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5880" y="3501008"/>
            <a:ext cx="3600400" cy="2544416"/>
          </a:xfrm>
          <a:prstGeom prst="rect">
            <a:avLst/>
          </a:prstGeom>
          <a:noFill/>
        </p:spPr>
      </p:pic>
      <p:pic>
        <p:nvPicPr>
          <p:cNvPr id="7" name="Рисунок 1"/>
          <p:cNvPicPr/>
          <p:nvPr/>
        </p:nvPicPr>
        <p:blipFill>
          <a:blip r:embed="rId6" cstate="print"/>
          <a:stretch/>
        </p:blipFill>
        <p:spPr>
          <a:xfrm>
            <a:off x="0" y="0"/>
            <a:ext cx="12190320" cy="6855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/>
          <p:cNvPicPr/>
          <p:nvPr/>
        </p:nvPicPr>
        <p:blipFill>
          <a:blip r:embed="rId2" cstate="print"/>
          <a:stretch/>
        </p:blipFill>
        <p:spPr>
          <a:xfrm>
            <a:off x="1440" y="3240"/>
            <a:ext cx="12190680" cy="6855120"/>
          </a:xfrm>
          <a:prstGeom prst="rect">
            <a:avLst/>
          </a:prstGeom>
          <a:ln>
            <a:noFill/>
          </a:ln>
        </p:spPr>
      </p:pic>
      <p:pic>
        <p:nvPicPr>
          <p:cNvPr id="141" name="Picture 4"/>
          <p:cNvPicPr/>
          <p:nvPr/>
        </p:nvPicPr>
        <p:blipFill>
          <a:blip r:embed="rId3" cstate="print"/>
          <a:stretch/>
        </p:blipFill>
        <p:spPr>
          <a:xfrm>
            <a:off x="4834800" y="4737960"/>
            <a:ext cx="3710160" cy="1302120"/>
          </a:xfrm>
          <a:prstGeom prst="rect">
            <a:avLst/>
          </a:prstGeom>
          <a:ln>
            <a:noFill/>
          </a:ln>
        </p:spPr>
      </p:pic>
      <p:pic>
        <p:nvPicPr>
          <p:cNvPr id="142" name="Picture 5"/>
          <p:cNvPicPr/>
          <p:nvPr/>
        </p:nvPicPr>
        <p:blipFill>
          <a:blip r:embed="rId4" cstate="print"/>
          <a:stretch/>
        </p:blipFill>
        <p:spPr>
          <a:xfrm>
            <a:off x="8548200" y="5411160"/>
            <a:ext cx="424080" cy="430560"/>
          </a:xfrm>
          <a:prstGeom prst="rect">
            <a:avLst/>
          </a:prstGeom>
          <a:ln>
            <a:noFill/>
          </a:ln>
        </p:spPr>
      </p:pic>
      <p:pic>
        <p:nvPicPr>
          <p:cNvPr id="143" name="Picture 3"/>
          <p:cNvPicPr/>
          <p:nvPr/>
        </p:nvPicPr>
        <p:blipFill>
          <a:blip r:embed="rId5" cstate="print"/>
          <a:stretch/>
        </p:blipFill>
        <p:spPr>
          <a:xfrm>
            <a:off x="3660840" y="4923000"/>
            <a:ext cx="1289520" cy="128304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2041200" y="1150560"/>
            <a:ext cx="6093000" cy="25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Вывод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5480" y="1844824"/>
            <a:ext cx="86314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Дети познакомились с различными видами театра;</a:t>
            </a:r>
          </a:p>
          <a:p>
            <a:r>
              <a:rPr lang="ru-RU" dirty="0" smtClean="0"/>
              <a:t> У детей появился интерес к театральной игровой деятельности;</a:t>
            </a:r>
          </a:p>
          <a:p>
            <a:r>
              <a:rPr lang="ru-RU" dirty="0" smtClean="0"/>
              <a:t>Созданы условия для развития творческой активности детей, участвующих      </a:t>
            </a:r>
          </a:p>
          <a:p>
            <a:r>
              <a:rPr lang="ru-RU" dirty="0" smtClean="0"/>
              <a:t>    в театральной деятельности.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/>
          <p:nvPr/>
        </p:nvPicPr>
        <p:blipFill>
          <a:blip r:embed="rId2" cstate="print"/>
          <a:stretch/>
        </p:blipFill>
        <p:spPr>
          <a:xfrm>
            <a:off x="1440" y="3240"/>
            <a:ext cx="12190680" cy="685512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4309560" y="2535840"/>
            <a:ext cx="3598200" cy="1798200"/>
          </a:xfrm>
          <a:custGeom>
            <a:avLst/>
            <a:gdLst/>
            <a:ahLst/>
            <a:cxnLst/>
            <a:rect l="l" t="t" r="r" b="b"/>
            <a:pathLst>
              <a:path w="10002" h="5002">
                <a:moveTo>
                  <a:pt x="0" y="1250"/>
                </a:moveTo>
                <a:lnTo>
                  <a:pt x="5000" y="0"/>
                </a:lnTo>
                <a:lnTo>
                  <a:pt x="10001" y="1250"/>
                </a:lnTo>
                <a:moveTo>
                  <a:pt x="0" y="5001"/>
                </a:moveTo>
                <a:lnTo>
                  <a:pt x="5000" y="3750"/>
                </a:lnTo>
                <a:lnTo>
                  <a:pt x="10001" y="5001"/>
                </a:lnTo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  <a:effectLst>
            <a:outerShdw dist="152735" dir="2700000">
              <a:srgbClr val="868686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MS Gothic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3672000" y="1948680"/>
            <a:ext cx="5542200" cy="200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DejaVu Sans"/>
              </a:rPr>
              <a:t>Спасибо за внимание!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1"/>
          <p:cNvPicPr/>
          <p:nvPr/>
        </p:nvPicPr>
        <p:blipFill>
          <a:blip r:embed="rId2" cstate="print"/>
          <a:stretch/>
        </p:blipFill>
        <p:spPr>
          <a:xfrm>
            <a:off x="-1080" y="-72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663920" y="1513800"/>
            <a:ext cx="9036360" cy="30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Рисунок 8"/>
          <p:cNvPicPr/>
          <p:nvPr/>
        </p:nvPicPr>
        <p:blipFill>
          <a:blip r:embed="rId3" cstate="print"/>
          <a:stretch/>
        </p:blipFill>
        <p:spPr>
          <a:xfrm>
            <a:off x="1271464" y="4797152"/>
            <a:ext cx="1556280" cy="155628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9"/>
          <p:cNvPicPr/>
          <p:nvPr/>
        </p:nvPicPr>
        <p:blipFill>
          <a:blip r:embed="rId4" cstate="print"/>
          <a:stretch/>
        </p:blipFill>
        <p:spPr>
          <a:xfrm>
            <a:off x="9921240" y="3684087"/>
            <a:ext cx="1193040" cy="162540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10"/>
          <p:cNvPicPr/>
          <p:nvPr/>
        </p:nvPicPr>
        <p:blipFill>
          <a:blip r:embed="rId5" cstate="print"/>
          <a:stretch/>
        </p:blipFill>
        <p:spPr>
          <a:xfrm>
            <a:off x="10132920" y="838080"/>
            <a:ext cx="769680" cy="133308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81" y="685484"/>
            <a:ext cx="6638925" cy="101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4276" y="1497407"/>
            <a:ext cx="78725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современном мире, всё чаще живое общение детям заменяет компьютер и телевидение, и эта тенденция постоянно растет. Работая с детьми старшей группы, возникла проблема с тем, что у них недостаточно развита речь, они с трудом рассказывают о событиях своей жизни, не могут пересказать литературные произведения, плохо запоминают стихи. </a:t>
            </a:r>
          </a:p>
          <a:p>
            <a:r>
              <a:rPr lang="ru-RU" dirty="0" smtClean="0"/>
              <a:t>Театральная деятельность – это самый распространённый вид детского творчества. Она близка и понятна ребёнку, глубоко лежит в его природе и находит своё отстранение стихийно, потому что связана с игрой. Всякую свою выдумку, впечатления из окружающей жизни ребёнку хочется выложить в живые образы и действия. Входя в образ, он играет любые роли, стараясь подражать тому, что видит и что его заинтересовало, и, получая огромное эмоциональное наслаждение. </a:t>
            </a:r>
            <a:endParaRPr lang="ru-RU" dirty="0"/>
          </a:p>
        </p:txBody>
      </p:sp>
      <p:pic>
        <p:nvPicPr>
          <p:cNvPr id="9" name="Picture 6"/>
          <p:cNvPicPr/>
          <p:nvPr/>
        </p:nvPicPr>
        <p:blipFill>
          <a:blip r:embed="rId7" cstate="print"/>
          <a:stretch/>
        </p:blipFill>
        <p:spPr>
          <a:xfrm>
            <a:off x="0" y="0"/>
            <a:ext cx="12189240" cy="685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349280" y="886320"/>
            <a:ext cx="8436600" cy="2009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499040" y="3106800"/>
            <a:ext cx="6337800" cy="1735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Рисунок 6"/>
          <p:cNvPicPr/>
          <p:nvPr/>
        </p:nvPicPr>
        <p:blipFill>
          <a:blip r:embed="rId3" cstate="print"/>
          <a:stretch/>
        </p:blipFill>
        <p:spPr>
          <a:xfrm>
            <a:off x="9762742" y="4029660"/>
            <a:ext cx="1193040" cy="162540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7"/>
          <p:cNvPicPr/>
          <p:nvPr/>
        </p:nvPicPr>
        <p:blipFill>
          <a:blip r:embed="rId4" cstate="print"/>
          <a:stretch/>
        </p:blipFill>
        <p:spPr>
          <a:xfrm>
            <a:off x="5509800" y="5069700"/>
            <a:ext cx="1170720" cy="1170720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9"/>
          <p:cNvPicPr/>
          <p:nvPr/>
        </p:nvPicPr>
        <p:blipFill>
          <a:blip r:embed="rId5" cstate="print"/>
          <a:stretch/>
        </p:blipFill>
        <p:spPr>
          <a:xfrm>
            <a:off x="10117800" y="1143110"/>
            <a:ext cx="769680" cy="133308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55440" y="681445"/>
            <a:ext cx="6389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Цель:</a:t>
            </a:r>
            <a:r>
              <a:rPr lang="ru-RU" b="1" dirty="0" smtClean="0"/>
              <a:t> </a:t>
            </a:r>
            <a:r>
              <a:rPr lang="ru-RU" dirty="0" smtClean="0"/>
              <a:t>создание условий для развития у ребенка интереса к театральной деятельности и желание выступать вместе с коллективом сверстников.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5440" y="1525156"/>
            <a:ext cx="96172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Задачи</a:t>
            </a:r>
            <a:r>
              <a:rPr lang="ru-RU" sz="2000" dirty="0" smtClean="0"/>
              <a:t>:</a:t>
            </a:r>
          </a:p>
          <a:p>
            <a:r>
              <a:rPr lang="ru-RU" dirty="0" smtClean="0"/>
              <a:t>1. Создать условия для развития творческой активности детей, участвующих      </a:t>
            </a:r>
          </a:p>
          <a:p>
            <a:r>
              <a:rPr lang="ru-RU" dirty="0" smtClean="0"/>
              <a:t>    в театральной деятельности.</a:t>
            </a:r>
          </a:p>
          <a:p>
            <a:r>
              <a:rPr lang="ru-RU" dirty="0" smtClean="0"/>
              <a:t>2. Совершенствовать артистические навыки детей в плане переживания и  </a:t>
            </a:r>
          </a:p>
          <a:p>
            <a:r>
              <a:rPr lang="ru-RU" dirty="0" smtClean="0"/>
              <a:t>    воплощения образа, а также их исполнительские умения.</a:t>
            </a:r>
          </a:p>
          <a:p>
            <a:r>
              <a:rPr lang="ru-RU" dirty="0" smtClean="0"/>
              <a:t>3. Формировать у детей простейшие образно-выразительные умения, учить </a:t>
            </a:r>
          </a:p>
          <a:p>
            <a:r>
              <a:rPr lang="ru-RU" dirty="0" smtClean="0"/>
              <a:t>    имитировать характерные движения сказочных животных.</a:t>
            </a:r>
          </a:p>
          <a:p>
            <a:r>
              <a:rPr lang="ru-RU" dirty="0" smtClean="0"/>
              <a:t>4. Обучать детей элементам художественно-образных выразительных средств </a:t>
            </a:r>
          </a:p>
          <a:p>
            <a:r>
              <a:rPr lang="ru-RU" dirty="0" smtClean="0"/>
              <a:t>    (интонация, мимика, пантомимика).</a:t>
            </a:r>
          </a:p>
          <a:p>
            <a:r>
              <a:rPr lang="ru-RU" dirty="0" smtClean="0"/>
              <a:t>5. Активизировать словарь детей, совершенствовать звуковую культуру речи, </a:t>
            </a:r>
          </a:p>
          <a:p>
            <a:r>
              <a:rPr lang="ru-RU" dirty="0" smtClean="0"/>
              <a:t>    интонационный строй, диалогическую речь.</a:t>
            </a:r>
          </a:p>
          <a:p>
            <a:r>
              <a:rPr lang="ru-RU" dirty="0" smtClean="0"/>
              <a:t>6. Формировать опыт социальных навыков поведения, создавать условия для </a:t>
            </a:r>
          </a:p>
          <a:p>
            <a:r>
              <a:rPr lang="ru-RU" dirty="0" smtClean="0"/>
              <a:t>     развития творческой активности детей.</a:t>
            </a:r>
          </a:p>
          <a:p>
            <a:r>
              <a:rPr lang="ru-RU" dirty="0" smtClean="0"/>
              <a:t>7. Познакомить детей с различными видами театра (кукольный, </a:t>
            </a:r>
          </a:p>
          <a:p>
            <a:r>
              <a:rPr lang="ru-RU" dirty="0" smtClean="0"/>
              <a:t>    музыкальный, детский, театр зверей и др.). 	</a:t>
            </a:r>
          </a:p>
          <a:p>
            <a:r>
              <a:rPr lang="ru-RU" dirty="0" smtClean="0"/>
              <a:t>8. Развить у детей интерес к театральной игровой деятельности.</a:t>
            </a: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1"/>
          <p:cNvPicPr/>
          <p:nvPr/>
        </p:nvPicPr>
        <p:blipFill>
          <a:blip r:embed="rId2" cstate="print"/>
          <a:stretch/>
        </p:blipFill>
        <p:spPr>
          <a:xfrm>
            <a:off x="-1080" y="-72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1184400" y="915120"/>
            <a:ext cx="66376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            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Развитие личности каждого ребенка, его творческого потенциала, способностей, интересов</a:t>
            </a:r>
          </a:p>
          <a:p>
            <a:pPr algn="ctr">
              <a:lnSpc>
                <a:spcPct val="10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7200" b="1" strike="noStrike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Monotype Corsiva"/>
                <a:ea typeface="Times New Roman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Рисунок 14"/>
          <p:cNvPicPr/>
          <p:nvPr/>
        </p:nvPicPr>
        <p:blipFill>
          <a:blip r:embed="rId3" cstate="print"/>
          <a:stretch/>
        </p:blipFill>
        <p:spPr>
          <a:xfrm>
            <a:off x="6120000" y="4680000"/>
            <a:ext cx="4160880" cy="138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1"/>
          <p:cNvPicPr/>
          <p:nvPr/>
        </p:nvPicPr>
        <p:blipFill>
          <a:blip r:embed="rId2" cstate="print"/>
          <a:stretch/>
        </p:blipFill>
        <p:spPr>
          <a:xfrm>
            <a:off x="-1080" y="-42162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1184400" y="915120"/>
            <a:ext cx="66376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111111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                          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9456" y="692696"/>
            <a:ext cx="937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Перспективный план на год: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99456" y="1196752"/>
          <a:ext cx="10009112" cy="4887104"/>
        </p:xfrm>
        <a:graphic>
          <a:graphicData uri="http://schemas.openxmlformats.org/drawingml/2006/table">
            <a:tbl>
              <a:tblPr/>
              <a:tblGrid>
                <a:gridCol w="720080"/>
                <a:gridCol w="4779853"/>
                <a:gridCol w="4509179"/>
              </a:tblGrid>
              <a:tr h="130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Месяц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и цель: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 и цель: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понятием театр: кукольный театр «Теремок», драматический театр (показ слайдов, картин, фотографий).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дать детям представление о театре; расширять знания театра как вида искусства; познакомить с видами театров; воспитывать эмоционально положительное отношение к театру.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Знакомство с театральными профессиями (художник, гример, парикмахер, музыкант, декоратор, костюмер, артист)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формировать представления детей о театральных профессиях;  активизировать интерес к театральному искусству; расширять словарный запас.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Сюжетно – ролевая игра «Театр».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познакомить с правилами поведения в театре; вызвать интерес и желание играть (выполнять роль «кассира», «билетера», «зрителя»); воспитывать дружеские взаимоотношения.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Посещение кукольного театра «Теремок» (вместе с родителями).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активизировать познавательный интерес к театру; развивать интерес к сценическому творчеству; разъяснить детям выражения «зрительская культура»; «театр начинается с вешалки»; воспитывать любовь к театру.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Знакомство с видами театров (теневой, фланелеграф, настольный, пальчиковый, плоскостной театры, театр кукол бибабо).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познакомить детей с разными видами театров; углублять интерес к театрализованным играм; обогащать словарный запас. 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Ритмопластика.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развивать у детей умение пользоваться жестами; развивать двигательные способности: ловкость, гибкость, подвижность; учить равномерно двигаться по площадке не сталкиваясь друг с другом.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Чтение сказки «О мышонке, который был кошкой, собакой и тигром» (инд. пер. Н. Ходзы).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учить детей внимательно слушать сказку; формировать необходимый запас эмоций; развивать воображение.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Драматизация сказки «О мышонке, который был кошкой, собакой и тигром» (инд. пер. Н.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Ходзы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учить понимать эмоциональное состояние героев; побуждать детей экспериментировать со своей внешностью (интонация, мимика, пантомима, жесты); воспитывать чувство уверенности в себе. </a:t>
                      </a:r>
                    </a:p>
                  </a:txBody>
                  <a:tcPr marL="55074" marR="55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 rot="21161400">
            <a:off x="2005560" y="3737880"/>
            <a:ext cx="209412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1512000" y="1088280"/>
            <a:ext cx="7702200" cy="109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2008800" y="2390400"/>
            <a:ext cx="7027560" cy="283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27448" y="719666"/>
          <a:ext cx="10009112" cy="5418666"/>
        </p:xfrm>
        <a:graphic>
          <a:graphicData uri="http://schemas.openxmlformats.org/drawingml/2006/table">
            <a:tbl>
              <a:tblPr/>
              <a:tblGrid>
                <a:gridCol w="864096"/>
                <a:gridCol w="4332578"/>
                <a:gridCol w="4812438"/>
              </a:tblGrid>
              <a:tr h="1593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Знакомство с пальчиковым театром. Освоение навыков владения этим видом театральной деятельности.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развивать интерес к различной театральной деятельности; продолжать знакомить детей с пальчиковым театром; навыками владения этим видом театральной деятельности; развивать мелкую моторику рук в сочетании с речью.</a:t>
                      </a: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Психогимнастика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побуждать детей экспериментировать со своей внешностью (мимика, пантомима, жесты); развивать умение переключаться с одного образа на другой; воспитывать желание помочь товарищу; самоконтроль, самооценка.</a:t>
                      </a: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Чтение русской народной сказки «Теремок». Работа над речью (интонация, выразительность).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продолжать учить детей слушать сказки; развивать ассоциативное мышление, исполнительские умения, через подражание повадкам животных их движениям и голосу; воспитывать любовь к животным.</a:t>
                      </a: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Инсценировка р. н. с. «Теремок» (пальчиковый театр).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совершенствовать навыки владения пальчиковым театром; развивать мелкую моторику рук в сочетании с речью; воспитывать артистические качества. </a:t>
                      </a: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Знакомство с понятием «ролевой диалог».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умение строить диалоги между героями в придуманных обстоятельствах; развивать связную речь; расширять образный строй речи; воспитывать уверенность.</a:t>
                      </a: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Техника речи.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речевое дыхание и правильную артикуляцию; развивать дикцию учить строить диалоги; воспитывать терпение и выдержку.</a:t>
                      </a: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Чтение р.н.с. «Лиса и журавль».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внимание, усидчивость; стимулировать эмоциональное восприятие детьми сказки; воспитывать доброжелательные отношения между детьми.</a:t>
                      </a: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Драматизация р. н. с. «Лиса и журавль»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вызвать желание участвовать в играх – драматизациях; подводить детей к созданию образа героя, используя мимику, жест, движения; воспитывать дружеские взаимоотношения. </a:t>
                      </a:r>
                    </a:p>
                  </a:txBody>
                  <a:tcPr marL="56694" marR="56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 rot="21161400">
            <a:off x="2005560" y="3737880"/>
            <a:ext cx="209412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1512000" y="1088280"/>
            <a:ext cx="7702200" cy="109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2008800" y="2390400"/>
            <a:ext cx="7027560" cy="283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27448" y="691647"/>
          <a:ext cx="10009112" cy="5333700"/>
        </p:xfrm>
        <a:graphic>
          <a:graphicData uri="http://schemas.openxmlformats.org/drawingml/2006/table">
            <a:tbl>
              <a:tblPr/>
              <a:tblGrid>
                <a:gridCol w="864096"/>
                <a:gridCol w="4268063"/>
                <a:gridCol w="4876953"/>
              </a:tblGrid>
              <a:tr h="1033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Знакомство с теневым театром.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продолжать знакомить детей с разными видами театров; вызвать у детей радостный эмоциональный настрой; развивать творческие способности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  Тема. Показ взрослыми р. н. с. «Заюшкина избушка» (теневой театр).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создать положительный эмоциональный настрой; побуждать интерес к театральной деятельности; обеспечить более яркое восприятие сказки.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Знакомство с видом театральной деятельности (мягкая игрушка).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продолжать знакомить детей с видом театральной деятельности (мягкая игрушка); навыками владения этим видом театральной деятельности; развивать моторику рук в сочетании с речью.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Знакомство с видом театральной деятельности (мягкая игрушка).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продолжать знакомить детей с видом театральной деятельности (мягкая игрушка); навыками владения этим видом театральной деятельности; развивать моторику рук в сочетании с речью.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Знакомство с настольным театром. Освоение навыков владения этим видом театральной деятельности.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продолжать знакомить детей с настольным театром; навыками владения этим видом театральной деятельности; воспитывать любовь к театру.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Чтение сказки Ш. Перро «Красная шапочка»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продолжать учить слушать сказки; развивать ассоциативное мышление, внимание, усидчивость; воспитывать доброжелательные отношения между детьми.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Игровые упражнения. Тема. Распределение ролей (сказка Ш. Перро «Красная шапочка»). Работа над речью.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учить детей дружно и согласованно договариваться; воспитывать чувство коллективного творчества; соизмерять свои возможности, развивать речевое дыхание, учить пользоваться интонацией, улучшать дикцию.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Инсценировка сказки Ш. Перро «Красная шапочка» (настольный театр – для детей своей группы).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учить детей входить в роль; изображать героев сказки; воспитывать артистические качества. </a:t>
                      </a: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475025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 rot="21161400">
            <a:off x="2005560" y="3737880"/>
            <a:ext cx="209412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2"/>
          <p:cNvSpPr/>
          <p:nvPr/>
        </p:nvSpPr>
        <p:spPr>
          <a:xfrm>
            <a:off x="1512000" y="1088280"/>
            <a:ext cx="7702200" cy="109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2008800" y="2390400"/>
            <a:ext cx="7027560" cy="283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99456" y="712470"/>
          <a:ext cx="9649072" cy="5418667"/>
        </p:xfrm>
        <a:graphic>
          <a:graphicData uri="http://schemas.openxmlformats.org/drawingml/2006/table">
            <a:tbl>
              <a:tblPr/>
              <a:tblGrid>
                <a:gridCol w="1061795"/>
                <a:gridCol w="3684946"/>
                <a:gridCol w="4902331"/>
              </a:tblGrid>
              <a:tr h="1223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Знакомство с видом театральной деятельности – театром масок.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продолжать знакомить детей с видом театральной деятельности – театром масок; развивать творческий интерес.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Изготовление дома с родителями масок по сказке «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избушка»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привлечение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родителей к творческой совместной деятельности.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3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3.Тема. Подготовка спектакля по русской народной сказке «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избушка».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развивать умение строить диалоги между героями; развивать связную речь; воспитывать уверенность; расширять образный строй речи; следить за выразительностью образа.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Инсценировка спектакля по русской народной сказке «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избушка». (для детей младшей группы).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создать условия для проявления своей индивидуальности; формировать в детях артистичность. 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Знакомство с видом театральной деятельности – куклами – Петрушками.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продолжать знакомить детей с различными видами театральной деятельности; развивать творческий интерес.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Освоение детьми навыков управления куклами – Петрушками.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учить детей управлять куклами – Петрушками; воспитывать любовь к театральной деятельности.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Чтение русской народной сказки «Волк и семеро козлят». Отработка диалогов.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развивать умение строить диалоги между героями; развивать связную речь; воспитывать уверенность; следить за выразительностью образа.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Инсценировка русской народной сказки «Волк и семеро козлят» (куклы – Петрушки; показ детям младших групп).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создать радостное настроение у детей; учить имитировать голоса животных; воспитывать нравственность и духовность. </a:t>
                      </a:r>
                    </a:p>
                  </a:txBody>
                  <a:tcPr marL="62180" marR="621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727041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"/>
          <p:cNvPicPr/>
          <p:nvPr/>
        </p:nvPicPr>
        <p:blipFill>
          <a:blip r:embed="rId2" cstate="print"/>
          <a:stretch/>
        </p:blipFill>
        <p:spPr>
          <a:xfrm>
            <a:off x="0" y="0"/>
            <a:ext cx="12190320" cy="6855840"/>
          </a:xfrm>
          <a:prstGeom prst="rect">
            <a:avLst/>
          </a:prstGeom>
          <a:ln>
            <a:noFill/>
          </a:ln>
        </p:spPr>
      </p:pic>
      <p:sp>
        <p:nvSpPr>
          <p:cNvPr id="103" name="CustomShape 1"/>
          <p:cNvSpPr/>
          <p:nvPr/>
        </p:nvSpPr>
        <p:spPr>
          <a:xfrm rot="21161400">
            <a:off x="2005560" y="3737880"/>
            <a:ext cx="209412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Рисунок 14"/>
          <p:cNvPicPr/>
          <p:nvPr/>
        </p:nvPicPr>
        <p:blipFill>
          <a:blip r:embed="rId3" cstate="print"/>
          <a:stretch/>
        </p:blipFill>
        <p:spPr>
          <a:xfrm>
            <a:off x="10151640" y="4768200"/>
            <a:ext cx="865080" cy="117900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15"/>
          <p:cNvPicPr/>
          <p:nvPr/>
        </p:nvPicPr>
        <p:blipFill>
          <a:blip r:embed="rId4" cstate="print"/>
          <a:stretch/>
        </p:blipFill>
        <p:spPr>
          <a:xfrm>
            <a:off x="10151640" y="2786220"/>
            <a:ext cx="1283400" cy="128340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1512000" y="1088280"/>
            <a:ext cx="7702200" cy="1095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2008800" y="2390400"/>
            <a:ext cx="7027560" cy="2832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59496" y="980728"/>
          <a:ext cx="8712968" cy="4536504"/>
        </p:xfrm>
        <a:graphic>
          <a:graphicData uri="http://schemas.openxmlformats.org/drawingml/2006/table">
            <a:tbl>
              <a:tblPr/>
              <a:tblGrid>
                <a:gridCol w="1044532"/>
                <a:gridCol w="3625027"/>
                <a:gridCol w="4043409"/>
              </a:tblGrid>
              <a:tr h="2268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Сказка «Репка на новый лад». Знакомство с персонажами сказки, распределение ролей.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воображение, фантазию, память у детей; умение общаться в предлагаемых обстоятельствах; испытывать радость от общения.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 Репетиция спектакля по сказке «Репка на новый лад».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развивать выразительность жестов, мимики, голоса; пополнять словарный запас.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Репетиция спектакля по сказке «Репка на новый лад».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развивать в движениях чувство ритма, быстроту реакции, координацию движений; совершенствовать двигательную способность и пластическую выразительность; расширять диапазон в силу звучания голоса.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Тема. Показ спектакля по сказке «Репка на новый лад» (для родителей).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создать положительный эмоциональный настрой;  воспитывать чувство уверенности в себе; приобщать детей к искусству театра.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667913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1800</Words>
  <Application>Microsoft Office PowerPoint</Application>
  <PresentationFormat>Произвольный</PresentationFormat>
  <Paragraphs>155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115</cp:revision>
  <dcterms:created xsi:type="dcterms:W3CDTF">2018-12-15T15:16:14Z</dcterms:created>
  <dcterms:modified xsi:type="dcterms:W3CDTF">2019-05-17T10:46:58Z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