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7" r:id="rId4"/>
    <p:sldId id="268" r:id="rId5"/>
    <p:sldId id="269" r:id="rId6"/>
    <p:sldId id="270" r:id="rId7"/>
    <p:sldId id="259" r:id="rId8"/>
    <p:sldId id="260" r:id="rId9"/>
    <p:sldId id="261" r:id="rId10"/>
    <p:sldId id="262" r:id="rId11"/>
    <p:sldId id="271" r:id="rId12"/>
    <p:sldId id="272" r:id="rId13"/>
    <p:sldId id="274" r:id="rId14"/>
    <p:sldId id="279" r:id="rId15"/>
    <p:sldId id="280" r:id="rId16"/>
    <p:sldId id="273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554" autoAdjust="0"/>
  </p:normalViewPr>
  <p:slideViewPr>
    <p:cSldViewPr>
      <p:cViewPr varScale="1">
        <p:scale>
          <a:sx n="60" d="100"/>
          <a:sy n="60" d="100"/>
        </p:scale>
        <p:origin x="-7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6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0CFFD-0430-4381-BF92-FF4CDB6EB48C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43136-9B98-4612-B1CD-F5CA784D5B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84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0B2B-2C43-46FF-B001-F51AFFB329B3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FF6-DE2F-4D9E-9F82-3BA41C9541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059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0B2B-2C43-46FF-B001-F51AFFB329B3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FF6-DE2F-4D9E-9F82-3BA41C9541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166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0B2B-2C43-46FF-B001-F51AFFB329B3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FF6-DE2F-4D9E-9F82-3BA41C9541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91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0B2B-2C43-46FF-B001-F51AFFB329B3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FF6-DE2F-4D9E-9F82-3BA41C9541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84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0B2B-2C43-46FF-B001-F51AFFB329B3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FF6-DE2F-4D9E-9F82-3BA41C9541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84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0B2B-2C43-46FF-B001-F51AFFB329B3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FF6-DE2F-4D9E-9F82-3BA41C9541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23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0B2B-2C43-46FF-B001-F51AFFB329B3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FF6-DE2F-4D9E-9F82-3BA41C9541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97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0B2B-2C43-46FF-B001-F51AFFB329B3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FF6-DE2F-4D9E-9F82-3BA41C9541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20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0B2B-2C43-46FF-B001-F51AFFB329B3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FF6-DE2F-4D9E-9F82-3BA41C9541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71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0B2B-2C43-46FF-B001-F51AFFB329B3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FF6-DE2F-4D9E-9F82-3BA41C9541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72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0B2B-2C43-46FF-B001-F51AFFB329B3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FF6-DE2F-4D9E-9F82-3BA41C9541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3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20B2B-2C43-46FF-B001-F51AFFB329B3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6EFF6-DE2F-4D9E-9F82-3BA41C9541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86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5.infourok.ru/uploads/ex/06a3/0004d51a-f74199c9/img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52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93610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ТМК ДОУ «Хатангский детский сад комбинированного вида «Снежинка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52683"/>
            <a:ext cx="714195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Консультация для воспитателей </a:t>
            </a:r>
            <a:r>
              <a:rPr lang="ru-RU" sz="6000" b="1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Адаптация дете</a:t>
            </a:r>
            <a:r>
              <a:rPr lang="ru-RU" sz="60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й </a:t>
            </a:r>
          </a:p>
          <a:p>
            <a:pPr algn="ctr"/>
            <a:r>
              <a:rPr lang="ru-RU" sz="60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к детскому саду</a:t>
            </a:r>
            <a:endParaRPr lang="ru-RU" sz="6000" b="1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007575" y="4235614"/>
            <a:ext cx="2987824" cy="1991072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Калинина К.В.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3419872" y="6093296"/>
            <a:ext cx="3528392" cy="1991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24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ds05.infourok.ru/uploads/ex/06a3/0004d51a-f74199c9/img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07129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ужно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отметить, что каждый ребенок индивидуально проживает  этот нелегкий период.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то, как будет протекать процесс адаптации влияют следующие факторы: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здоровья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развития навыков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самообслуживания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общаться со взрослыми и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сверстниками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Приближенность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домашнего режима к режиму детского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сада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32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ds05.infourok.ru/uploads/ex/06a3/0004d51a-f74199c9/img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071294"/>
          </a:xfrm>
        </p:spPr>
        <p:txBody>
          <a:bodyPr>
            <a:normAutofit fontScale="70000" lnSpcReduction="20000"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C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удить о действительном окончании адаптационного периода в большинстве случаев мы можем после 4-6 месяцев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,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 а у некоторых детей – после года пребывания в саду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.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Особенно, 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это относится к детям от 2 до 3 лет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,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 поскольку частые заболевания в этом возрасте замедляют их окончательное привыкание к детскому саду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.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endParaRP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Наиболее эмоционально уязвимы при поступлении в детский сад дети с сильной привязанностью к матери и малым социальным опытом (отсутствие общения со сверстниками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,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 контактов со взрослыми и т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.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п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.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)-это дети от 1 года до 3 лет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.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 Для таких детей адаптация – это изнуряющий плач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,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 отказ от всего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,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 чем занимаются другие дети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,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 рыдания при сборах на прогулку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,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 подготовке к обеду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.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endParaRP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При неумелом подходе к таким детям можно нанести им такую эмоциональную травму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,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 последствия которой скажутся на всем последующем развитии ребенка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30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ds05.infourok.ru/uploads/ex/06a3/0004d51a-f74199c9/img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5982" y="116632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ln>
                  <a:solidFill>
                    <a:srgbClr val="00823B"/>
                  </a:solidFill>
                </a:ln>
                <a:pattFill prst="lgCheck">
                  <a:fgClr>
                    <a:srgbClr val="00823B"/>
                  </a:fgClr>
                  <a:bgClr>
                    <a:srgbClr val="DB1F2C"/>
                  </a:bgClr>
                </a:pattFill>
              </a:rPr>
              <a:t>Адаптационный период считается законченным, если ребёнок с аппетитом ест, быстро засыпает и вовремя просыпается в бодром настроении, играет один или со сверстниками.</a:t>
            </a:r>
          </a:p>
        </p:txBody>
      </p:sp>
      <p:pic>
        <p:nvPicPr>
          <p:cNvPr id="2052" name="Picture 4" descr="C:\Users\123\Desktop\2\i (1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271616"/>
            <a:ext cx="3191322" cy="23581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123\Desktop\2\Deti82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652" y="3394799"/>
            <a:ext cx="2621802" cy="313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123\Desktop\2\Deti85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86" y="3429001"/>
            <a:ext cx="2508814" cy="331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65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7000">
        <p:checker/>
      </p:transition>
    </mc:Choice>
    <mc:Fallback xmlns="">
      <p:transition spd="slow" advTm="7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ds05.infourok.ru/uploads/ex/06a3/0004d51a-f74199c9/img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58846"/>
            <a:ext cx="892899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n>
                  <a:solidFill>
                    <a:srgbClr val="FF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Любой родитель должен помнить, что основная ответственность за успешность адаптации лежит на нем. Постарайтесь быть терпимыми в период адаптации ребенка к ДОУ в любом возрасте, не жалейте времени на эмоционально- личностное общение с ребенком, поощряйте посещение детского сада ребенком. Помните, что детский сад- это первый шаг в общество, импульс к развитию знаний ребенка о поведении в обществе.</a:t>
            </a:r>
          </a:p>
        </p:txBody>
      </p:sp>
    </p:spTree>
    <p:extLst>
      <p:ext uri="{BB962C8B-B14F-4D97-AF65-F5344CB8AC3E}">
        <p14:creationId xmlns:p14="http://schemas.microsoft.com/office/powerpoint/2010/main" val="346228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5000">
        <p14:ripple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ds05.infourok.ru/uploads/ex/06a3/0004d51a-f74199c9/img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34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58846"/>
            <a:ext cx="813690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Основные </a:t>
            </a:r>
            <a:r>
              <a:rPr lang="ru-RU" sz="2400" b="1" dirty="0">
                <a:solidFill>
                  <a:srgbClr val="FF0000"/>
                </a:solidFill>
              </a:rPr>
              <a:t>правила для родителей, чтобы адаптация ребенка к саду прошла безболезненно и </a:t>
            </a:r>
            <a:r>
              <a:rPr lang="ru-RU" sz="2400" b="1" dirty="0" smtClean="0">
                <a:solidFill>
                  <a:srgbClr val="FF0000"/>
                </a:solidFill>
              </a:rPr>
              <a:t>легко:</a:t>
            </a:r>
          </a:p>
          <a:p>
            <a:pPr algn="just"/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400" b="1" dirty="0" smtClean="0">
                <a:solidFill>
                  <a:srgbClr val="000000"/>
                </a:solidFill>
                <a:latin typeface="YS Text Fallback"/>
                <a:cs typeface="Times New Roman" panose="02020603050405020304" pitchFamily="18" charset="0"/>
              </a:rPr>
              <a:t>Отдавать </a:t>
            </a:r>
            <a:r>
              <a:rPr lang="ru-RU" sz="1400" b="1" dirty="0">
                <a:solidFill>
                  <a:srgbClr val="000000"/>
                </a:solidFill>
                <a:latin typeface="YS Text Fallback"/>
                <a:cs typeface="Times New Roman" panose="02020603050405020304" pitchFamily="18" charset="0"/>
              </a:rPr>
              <a:t>ребенка в детский сад лучше всего в теплое время года, когда дети </a:t>
            </a:r>
            <a:r>
              <a:rPr lang="ru-RU" sz="1400" b="1" dirty="0" smtClean="0">
                <a:solidFill>
                  <a:srgbClr val="000000"/>
                </a:solidFill>
                <a:latin typeface="YS Text Fallback"/>
                <a:cs typeface="Times New Roman" panose="02020603050405020304" pitchFamily="18" charset="0"/>
              </a:rPr>
              <a:t>больше</a:t>
            </a:r>
          </a:p>
          <a:p>
            <a:pPr algn="just"/>
            <a:r>
              <a:rPr lang="ru-RU" sz="1400" b="1" dirty="0" smtClean="0">
                <a:solidFill>
                  <a:srgbClr val="000000"/>
                </a:solidFill>
                <a:latin typeface="YS Text Fallback"/>
                <a:cs typeface="Times New Roman" panose="02020603050405020304" pitchFamily="18" charset="0"/>
              </a:rPr>
              <a:t>гуляют</a:t>
            </a:r>
            <a:r>
              <a:rPr lang="ru-RU" sz="1400" b="1" dirty="0">
                <a:solidFill>
                  <a:srgbClr val="000000"/>
                </a:solidFill>
                <a:latin typeface="YS Text Fallback"/>
                <a:cs typeface="Times New Roman" panose="02020603050405020304" pitchFamily="18" charset="0"/>
              </a:rPr>
              <a:t>, когда хорошая погода и меньше вирусных инфекций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>
                <a:solidFill>
                  <a:srgbClr val="000000"/>
                </a:solidFill>
                <a:latin typeface="YS Text Fallback"/>
                <a:cs typeface="Times New Roman" panose="02020603050405020304" pitchFamily="18" charset="0"/>
              </a:rPr>
              <a:t>За неделю-две до начала хождения в садик нужно приучать ребенка к такому же режиму дня,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готовить еду, похожую на такую, которую готовят в саду. Если вы приучите ребенка заранее вставать рано и делать тихий час в те часы, как по режиму садику, ребенок на 2 стресса получит меньше непосредственно в саду.</a:t>
            </a:r>
          </a:p>
          <a:p>
            <a:pPr algn="just"/>
            <a:endParaRPr lang="ru-RU" sz="1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0000"/>
                </a:solidFill>
                <a:latin typeface="YS Text Fallback"/>
                <a:cs typeface="Times New Roman" panose="02020603050405020304" pitchFamily="18" charset="0"/>
              </a:rPr>
              <a:t>3.Учите </a:t>
            </a:r>
            <a:r>
              <a:rPr lang="ru-RU" sz="1400" b="1" dirty="0">
                <a:solidFill>
                  <a:srgbClr val="000000"/>
                </a:solidFill>
                <a:latin typeface="YS Text Fallback"/>
                <a:cs typeface="Times New Roman" panose="02020603050405020304" pitchFamily="18" charset="0"/>
              </a:rPr>
              <a:t>навыкам самообслуживания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важно дома научить дитя одеваться, раздеваться, кушать ложкой, ходить на горшок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Важно,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 ребенок мог попросить о любой помощи взрослых.</a:t>
            </a:r>
          </a:p>
          <a:p>
            <a:pPr algn="just"/>
            <a:endParaRPr lang="ru-RU" sz="1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>
                <a:solidFill>
                  <a:srgbClr val="000000"/>
                </a:solidFill>
                <a:latin typeface="YS Text Fallback"/>
                <a:cs typeface="Times New Roman" panose="02020603050405020304" pitchFamily="18" charset="0"/>
              </a:rPr>
              <a:t>Сформировать ребенку положительную установку на сад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Никогда нельзя пугать ребенка садиком. Такие фразы как " не будешь слушаться - отдам в садик", или " в садике никто за тобой бегать не будет" , могут сформировать у ребенка страх к садику, он будет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думать,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там плохо, там плохие дети и взрослые, которые обижают. Наоборот нужно рассказывать о садике положительные вещи: что там много деток, с которыми весело играть, что воспитатели и няни добрые, будут учить деток многим интересным вещам, будут играть на улице, кататься на качелях и т.д.</a:t>
            </a:r>
          </a:p>
          <a:p>
            <a:pPr marL="352425" algn="just"/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400" b="1" dirty="0">
                <a:solidFill>
                  <a:srgbClr val="000000"/>
                </a:solidFill>
                <a:latin typeface="YS Text Fallback"/>
                <a:cs typeface="Times New Roman" panose="02020603050405020304" pitchFamily="18" charset="0"/>
              </a:rPr>
              <a:t>Никогда не обманывайте ребенка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Нельзя говорить ребенку, что оставляете его просто немножко поиграть, на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полчасика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потом заберете. Нужно сразу говорить правду, что мама на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заберет малыша вечером. Попросить, чтоб ребенок не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скучал,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весело проводил время.</a:t>
            </a:r>
          </a:p>
          <a:p>
            <a:pPr algn="just"/>
            <a:endParaRPr lang="ru-RU" sz="1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>
                <a:solidFill>
                  <a:srgbClr val="000000"/>
                </a:solidFill>
                <a:latin typeface="YS Text Fallback"/>
                <a:cs typeface="Times New Roman" panose="02020603050405020304" pitchFamily="18" charset="0"/>
              </a:rPr>
              <a:t>Приучать ребенка играть одному, без мамы, быть самостоятельным</a:t>
            </a:r>
            <a:r>
              <a:rPr lang="ru-RU" sz="1400" dirty="0">
                <a:solidFill>
                  <a:srgbClr val="000000"/>
                </a:solidFill>
                <a:latin typeface="YS Text Fallback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нужно слишком привязывать ребенка к себе, постоянно сидеть с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ним,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брать с собой на кухню, у ванную и т.д. Ребенку намного легче будет без вас в саду, если вы дома ему будете давать быть самостоятельным, непривязанным к "маминой юбке" !</a:t>
            </a:r>
          </a:p>
          <a:p>
            <a:pPr algn="just"/>
            <a:endParaRPr lang="ru-RU" sz="3600" b="1" dirty="0">
              <a:ln>
                <a:solidFill>
                  <a:srgbClr val="FF000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80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5000">
        <p14:ripple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ds05.infourok.ru/uploads/ex/06a3/0004d51a-f74199c9/img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34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58846"/>
            <a:ext cx="8712968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 smtClean="0">
                <a:solidFill>
                  <a:srgbClr val="000000"/>
                </a:solidFill>
                <a:latin typeface="YS Text Fallback"/>
                <a:cs typeface="Times New Roman" panose="02020603050405020304" pitchFamily="18" charset="0"/>
              </a:rPr>
              <a:t>Обучить ребенка навыкам </a:t>
            </a:r>
            <a:r>
              <a:rPr lang="ru-RU" sz="1400" b="1" dirty="0">
                <a:solidFill>
                  <a:srgbClr val="000000"/>
                </a:solidFill>
                <a:latin typeface="YS Text Fallback"/>
                <a:cs typeface="Times New Roman" panose="02020603050405020304" pitchFamily="18" charset="0"/>
              </a:rPr>
              <a:t>общения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Учить ребенка делиться игрушками, общаться с детками и взрослыми, говорить, что ему нужно, что он хочет. Это важно, так как в саду это просто необходимость. Иначе ваш малыш будет сидеть в углу и молчать , что очень плохо скажется на психике в будущем.</a:t>
            </a:r>
          </a:p>
          <a:p>
            <a:pPr algn="just"/>
            <a:endParaRPr lang="ru-RU" sz="1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>
                <a:solidFill>
                  <a:srgbClr val="000000"/>
                </a:solidFill>
                <a:latin typeface="YS Text Fallback"/>
                <a:cs typeface="Times New Roman" panose="02020603050405020304" pitchFamily="18" charset="0"/>
              </a:rPr>
              <a:t>Общайтесь с воспитателями уважительно и доброжелательно.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Так как ребенок будет наблюдать за мамой, как она говорит с воспитателем, так же и малыш отнесется к педагогу. Если мама спокойна, приветливая и доброжелательная, ребенок со спокойной душой будет доверять " хорошей тете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pPr algn="just"/>
            <a:endParaRPr lang="ru-RU" sz="1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0000"/>
                </a:solidFill>
                <a:latin typeface="YS Text Fallback"/>
                <a:cs typeface="Times New Roman" panose="02020603050405020304" pitchFamily="18" charset="0"/>
              </a:rPr>
              <a:t>9.Обязательно </a:t>
            </a:r>
            <a:r>
              <a:rPr lang="ru-RU" sz="1400" b="1" dirty="0">
                <a:solidFill>
                  <a:srgbClr val="000000"/>
                </a:solidFill>
                <a:latin typeface="YS Text Fallback"/>
                <a:cs typeface="Times New Roman" panose="02020603050405020304" pitchFamily="18" charset="0"/>
              </a:rPr>
              <a:t>прощайтесь, не убегайте от ребенка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Следует спокойно попрощаться и уйти на роботу, тогда малыш будет ждать маму и знать, что она вернется. Когда мама убегает, думая что так будет лучше, ребенок может себе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напридумывать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например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мама его бросила и т.д. и следующий раз не отпустит маму не на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секунду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будет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истерика.</a:t>
            </a:r>
          </a:p>
          <a:p>
            <a:pPr algn="just"/>
            <a:endParaRPr lang="ru-RU" sz="1400" b="1" dirty="0" smtClean="0">
              <a:solidFill>
                <a:srgbClr val="000000"/>
              </a:solidFill>
              <a:latin typeface="YS Text Fallback"/>
            </a:endParaRPr>
          </a:p>
          <a:p>
            <a:pPr algn="just"/>
            <a:r>
              <a:rPr lang="ru-RU" sz="1400" b="1" dirty="0" smtClean="0">
                <a:solidFill>
                  <a:srgbClr val="000000"/>
                </a:solidFill>
                <a:latin typeface="YS Text Fallback"/>
              </a:rPr>
              <a:t>10</a:t>
            </a:r>
            <a:r>
              <a:rPr lang="ru-RU" sz="1400" b="1" dirty="0">
                <a:solidFill>
                  <a:srgbClr val="000000"/>
                </a:solidFill>
                <a:latin typeface="YS Text Fallback"/>
              </a:rPr>
              <a:t>. Не нужно отучать ребенка от привычек, даже вредных во время адаптации. Так как ребенок переживает стресс не нужно делать его еще больше.</a:t>
            </a:r>
            <a:endParaRPr lang="ru-RU" sz="1400" dirty="0">
              <a:solidFill>
                <a:srgbClr val="000000"/>
              </a:solidFill>
              <a:latin typeface="YS Text Fallback"/>
            </a:endParaRPr>
          </a:p>
          <a:p>
            <a:pPr algn="just"/>
            <a:endParaRPr lang="ru-RU" sz="1400" b="1" dirty="0" smtClean="0">
              <a:solidFill>
                <a:srgbClr val="000000"/>
              </a:solidFill>
              <a:latin typeface="YS Text Fallback"/>
            </a:endParaRPr>
          </a:p>
          <a:p>
            <a:pPr algn="just"/>
            <a:r>
              <a:rPr lang="ru-RU" sz="1400" b="1" dirty="0" smtClean="0">
                <a:solidFill>
                  <a:srgbClr val="000000"/>
                </a:solidFill>
                <a:latin typeface="YS Text Fallback"/>
              </a:rPr>
              <a:t>11</a:t>
            </a:r>
            <a:r>
              <a:rPr lang="ru-RU" sz="1400" b="1" dirty="0">
                <a:solidFill>
                  <a:srgbClr val="000000"/>
                </a:solidFill>
                <a:latin typeface="YS Text Fallback"/>
              </a:rPr>
              <a:t>. Давайте ребенку больше внимания, любви, ласки</a:t>
            </a:r>
            <a:r>
              <a:rPr lang="ru-RU" sz="1400" dirty="0">
                <a:solidFill>
                  <a:srgbClr val="000000"/>
                </a:solidFill>
                <a:latin typeface="YS Text Fallback"/>
              </a:rPr>
              <a:t>. Ребенка нужно больше обнимать, целовать, говорить о своих чувствах к нему</a:t>
            </a:r>
            <a:r>
              <a:rPr lang="ru-RU" sz="1400" dirty="0" smtClean="0">
                <a:solidFill>
                  <a:srgbClr val="000000"/>
                </a:solidFill>
                <a:latin typeface="YS Text Fallback"/>
              </a:rPr>
              <a:t>, проводить </a:t>
            </a:r>
            <a:r>
              <a:rPr lang="ru-RU" sz="1400" dirty="0">
                <a:solidFill>
                  <a:srgbClr val="000000"/>
                </a:solidFill>
                <a:latin typeface="YS Text Fallback"/>
              </a:rPr>
              <a:t>больше времени с ним после работы , чтобы компенсировать нехватку мамы в садике!</a:t>
            </a:r>
          </a:p>
          <a:p>
            <a:pPr algn="just"/>
            <a:endParaRPr lang="ru-RU" sz="1400" b="1" dirty="0" smtClean="0">
              <a:solidFill>
                <a:srgbClr val="000000"/>
              </a:solidFill>
              <a:latin typeface="YS Text Fallback"/>
            </a:endParaRPr>
          </a:p>
          <a:p>
            <a:pPr algn="just"/>
            <a:r>
              <a:rPr lang="ru-RU" sz="1400" b="1" dirty="0" smtClean="0">
                <a:solidFill>
                  <a:srgbClr val="000000"/>
                </a:solidFill>
                <a:latin typeface="YS Text Fallback"/>
              </a:rPr>
              <a:t>12</a:t>
            </a:r>
            <a:r>
              <a:rPr lang="ru-RU" sz="1400" b="1" dirty="0">
                <a:solidFill>
                  <a:srgbClr val="000000"/>
                </a:solidFill>
                <a:latin typeface="YS Text Fallback"/>
              </a:rPr>
              <a:t>. Если ребенку трудно расставаться с мамой, пусть в сад его отводит папа, бабушка или тетя.</a:t>
            </a:r>
            <a:r>
              <a:rPr lang="ru-RU" sz="1400" dirty="0">
                <a:solidFill>
                  <a:srgbClr val="000000"/>
                </a:solidFill>
                <a:latin typeface="YS Text Fallback"/>
              </a:rPr>
              <a:t> Хотя бы по началу.</a:t>
            </a:r>
          </a:p>
          <a:p>
            <a:endParaRPr lang="ru-RU" sz="1400" b="1" dirty="0" smtClean="0">
              <a:solidFill>
                <a:srgbClr val="000000"/>
              </a:solidFill>
              <a:latin typeface="YS Text Fallback"/>
            </a:endParaRPr>
          </a:p>
          <a:p>
            <a:r>
              <a:rPr lang="ru-RU" sz="1400" b="1" dirty="0" smtClean="0">
                <a:solidFill>
                  <a:srgbClr val="000000"/>
                </a:solidFill>
                <a:latin typeface="YS Text Fallback"/>
              </a:rPr>
              <a:t>13</a:t>
            </a:r>
            <a:r>
              <a:rPr lang="ru-RU" sz="1400" b="1" dirty="0">
                <a:solidFill>
                  <a:srgbClr val="000000"/>
                </a:solidFill>
                <a:latin typeface="YS Text Fallback"/>
              </a:rPr>
              <a:t>. Помните, ребенок чувствует вашу тревогу!</a:t>
            </a:r>
            <a:r>
              <a:rPr lang="ru-RU" sz="1400" dirty="0">
                <a:solidFill>
                  <a:srgbClr val="000000"/>
                </a:solidFill>
                <a:latin typeface="YS Text Fallback"/>
              </a:rPr>
              <a:t> Не нужно себя накручивать, стоять под дверью или бегать вокруг садика, переживая за </a:t>
            </a:r>
            <a:r>
              <a:rPr lang="ru-RU" sz="1400" dirty="0" smtClean="0">
                <a:solidFill>
                  <a:srgbClr val="000000"/>
                </a:solidFill>
                <a:latin typeface="YS Text Fallback"/>
              </a:rPr>
              <a:t>своего </a:t>
            </a:r>
            <a:r>
              <a:rPr lang="ru-RU" sz="1400" dirty="0">
                <a:solidFill>
                  <a:srgbClr val="000000"/>
                </a:solidFill>
                <a:latin typeface="YS Text Fallback"/>
              </a:rPr>
              <a:t>малыша. Ведь ребенок чувствует тревогу матери, начинает сам бояться оставаться в незнакомом </a:t>
            </a:r>
            <a:r>
              <a:rPr lang="ru-RU" sz="1400" dirty="0" smtClean="0">
                <a:solidFill>
                  <a:srgbClr val="000000"/>
                </a:solidFill>
                <a:latin typeface="YS Text Fallback"/>
              </a:rPr>
              <a:t>месте .</a:t>
            </a:r>
            <a:r>
              <a:rPr lang="ru-RU" sz="1400" dirty="0">
                <a:solidFill>
                  <a:srgbClr val="000000"/>
                </a:solidFill>
                <a:latin typeface="YS Text Fallback"/>
              </a:rPr>
              <a:t>Поэтому, контролируйте свои эмоции!</a:t>
            </a:r>
          </a:p>
          <a:p>
            <a:endParaRPr lang="ru-RU" sz="1400" b="1" dirty="0" smtClean="0">
              <a:solidFill>
                <a:srgbClr val="000000"/>
              </a:solidFill>
              <a:latin typeface="YS Text Fallback"/>
            </a:endParaRPr>
          </a:p>
          <a:p>
            <a:r>
              <a:rPr lang="ru-RU" sz="1400" b="1" dirty="0" smtClean="0">
                <a:solidFill>
                  <a:srgbClr val="000000"/>
                </a:solidFill>
                <a:latin typeface="YS Text Fallback"/>
              </a:rPr>
              <a:t>14</a:t>
            </a:r>
            <a:r>
              <a:rPr lang="ru-RU" sz="1400" b="1" dirty="0">
                <a:solidFill>
                  <a:srgbClr val="000000"/>
                </a:solidFill>
                <a:latin typeface="YS Text Fallback"/>
              </a:rPr>
              <a:t>. Принимать чувства ребенка.</a:t>
            </a:r>
            <a:r>
              <a:rPr lang="ru-RU" sz="1400" dirty="0">
                <a:solidFill>
                  <a:srgbClr val="000000"/>
                </a:solidFill>
                <a:latin typeface="YS Text Fallback"/>
              </a:rPr>
              <a:t> Нельзя ругать ребенка за </a:t>
            </a:r>
            <a:r>
              <a:rPr lang="ru-RU" sz="1400" dirty="0" smtClean="0">
                <a:solidFill>
                  <a:srgbClr val="000000"/>
                </a:solidFill>
                <a:latin typeface="YS Text Fallback"/>
              </a:rPr>
              <a:t>слезы. Нужно </a:t>
            </a:r>
            <a:r>
              <a:rPr lang="ru-RU" sz="1400" dirty="0">
                <a:solidFill>
                  <a:srgbClr val="000000"/>
                </a:solidFill>
                <a:latin typeface="YS Text Fallback"/>
              </a:rPr>
              <a:t>спокойно поговорить, успокоить и поддержать свое чадо, сказать, что вы его понимаете, что это нормально и скоро пройдет, что у него появляться друзья и он перестанет скучать</a:t>
            </a:r>
          </a:p>
          <a:p>
            <a:pPr algn="just"/>
            <a:endParaRPr lang="ru-RU" sz="1400" b="1" dirty="0">
              <a:ln>
                <a:solidFill>
                  <a:srgbClr val="FF0000"/>
                </a:solidFill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 smtClean="0">
              <a:ln>
                <a:solidFill>
                  <a:srgbClr val="FF0000"/>
                </a:solidFill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>
              <a:ln>
                <a:solidFill>
                  <a:srgbClr val="FF000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16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5000">
        <p14:ripple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ds05.infourok.ru/uploads/ex/06a3/0004d51a-f74199c9/img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260648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latin typeface="Arial"/>
              </a:rPr>
              <a:t>Не делайте ошибок</a:t>
            </a:r>
          </a:p>
          <a:p>
            <a:pPr algn="ctr"/>
            <a:r>
              <a:rPr lang="ru-RU" dirty="0" smtClean="0">
                <a:ln>
                  <a:solidFill>
                    <a:srgbClr val="C00000"/>
                  </a:solidFill>
                </a:ln>
                <a:gradFill>
                  <a:gsLst>
                    <a:gs pos="20000">
                      <a:srgbClr val="00823B"/>
                    </a:gs>
                    <a:gs pos="100000">
                      <a:srgbClr val="66008F"/>
                    </a:gs>
                    <a:gs pos="100000">
                      <a:srgbClr val="BA0066"/>
                    </a:gs>
                    <a:gs pos="99000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Arial"/>
              </a:rPr>
              <a:t>К </a:t>
            </a:r>
            <a:r>
              <a:rPr lang="ru-RU" dirty="0">
                <a:ln>
                  <a:solidFill>
                    <a:srgbClr val="C00000"/>
                  </a:solidFill>
                </a:ln>
                <a:gradFill>
                  <a:gsLst>
                    <a:gs pos="20000">
                      <a:srgbClr val="00823B"/>
                    </a:gs>
                    <a:gs pos="100000">
                      <a:srgbClr val="66008F"/>
                    </a:gs>
                    <a:gs pos="100000">
                      <a:srgbClr val="BA0066"/>
                    </a:gs>
                    <a:gs pos="99000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Arial"/>
              </a:rPr>
              <a:t>сожалению, иногда родители совершают серьезные ошибки, которые затрудняют адаптацию ребенка. </a:t>
            </a:r>
            <a:endParaRPr lang="ru-RU" dirty="0" smtClean="0">
              <a:ln>
                <a:solidFill>
                  <a:srgbClr val="C00000"/>
                </a:solidFill>
              </a:ln>
              <a:gradFill>
                <a:gsLst>
                  <a:gs pos="20000">
                    <a:srgbClr val="00823B"/>
                  </a:gs>
                  <a:gs pos="100000">
                    <a:srgbClr val="66008F"/>
                  </a:gs>
                  <a:gs pos="100000">
                    <a:srgbClr val="BA0066"/>
                  </a:gs>
                  <a:gs pos="99000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latin typeface="Arial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FF0000"/>
                  </a:solidFill>
                </a:ln>
                <a:gradFill>
                  <a:gsLst>
                    <a:gs pos="20000">
                      <a:srgbClr val="00823B"/>
                    </a:gs>
                    <a:gs pos="100000">
                      <a:srgbClr val="66008F"/>
                    </a:gs>
                    <a:gs pos="100000">
                      <a:srgbClr val="BA0066"/>
                    </a:gs>
                    <a:gs pos="99000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Arial"/>
              </a:rPr>
              <a:t>Чего </a:t>
            </a:r>
            <a:r>
              <a:rPr lang="ru-RU" sz="2800" b="1" dirty="0">
                <a:ln>
                  <a:solidFill>
                    <a:srgbClr val="FF0000"/>
                  </a:solidFill>
                </a:ln>
                <a:gradFill>
                  <a:gsLst>
                    <a:gs pos="20000">
                      <a:srgbClr val="00823B"/>
                    </a:gs>
                    <a:gs pos="100000">
                      <a:srgbClr val="66008F"/>
                    </a:gs>
                    <a:gs pos="100000">
                      <a:srgbClr val="BA0066"/>
                    </a:gs>
                    <a:gs pos="99000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Arial"/>
              </a:rPr>
              <a:t>нельзя делать ни в коем случае</a:t>
            </a:r>
            <a:r>
              <a:rPr lang="ru-RU" sz="2800" b="1" dirty="0" smtClean="0">
                <a:ln>
                  <a:solidFill>
                    <a:srgbClr val="FF0000"/>
                  </a:solidFill>
                </a:ln>
                <a:gradFill>
                  <a:gsLst>
                    <a:gs pos="20000">
                      <a:srgbClr val="00823B"/>
                    </a:gs>
                    <a:gs pos="100000">
                      <a:srgbClr val="66008F"/>
                    </a:gs>
                    <a:gs pos="100000">
                      <a:srgbClr val="BA0066"/>
                    </a:gs>
                    <a:gs pos="99000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Arial"/>
              </a:rPr>
              <a:t>:</a:t>
            </a:r>
          </a:p>
          <a:p>
            <a:pPr indent="457200" algn="just">
              <a:buFont typeface="Arial"/>
              <a:buChar char="•"/>
            </a:pPr>
            <a:r>
              <a:rPr lang="ru-RU" sz="20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Arial"/>
              </a:rPr>
              <a:t>Нельзя </a:t>
            </a:r>
            <a:r>
              <a:rPr lang="ru-RU" sz="20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Arial"/>
              </a:rPr>
              <a:t>наказывать</a:t>
            </a:r>
            <a:r>
              <a:rPr lang="ru-RU" dirty="0">
                <a:ln>
                  <a:solidFill>
                    <a:srgbClr val="00B0F0"/>
                  </a:solidFill>
                </a:ln>
                <a:gradFill>
                  <a:gsLst>
                    <a:gs pos="20000">
                      <a:srgbClr val="00823B"/>
                    </a:gs>
                    <a:gs pos="100000">
                      <a:srgbClr val="66008F"/>
                    </a:gs>
                    <a:gs pos="100000">
                      <a:srgbClr val="BA0066"/>
                    </a:gs>
                    <a:gs pos="99000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Arial"/>
              </a:rPr>
              <a:t> </a:t>
            </a:r>
            <a:r>
              <a:rPr lang="ru-RU" dirty="0">
                <a:ln>
                  <a:solidFill>
                    <a:srgbClr val="00B0F0"/>
                  </a:solidFill>
                </a:ln>
                <a:latin typeface="Arial"/>
              </a:rPr>
              <a:t>или сердиться на малыша за то, что он плачет при расставании или дома при упоминании необходимости идти в сад! Помните, он имеет право на такую реакцию. Строгое напоминание о том, что «он обещал не плакать», – тоже абсолютно не эффективно. Дети этого возраста еще не умеют «держать слово». Лучше еще раз напомните, что вы обязательно придете.</a:t>
            </a:r>
          </a:p>
          <a:p>
            <a:pPr indent="457200" algn="just">
              <a:buFont typeface="Arial"/>
              <a:buChar char="•"/>
            </a:pPr>
            <a:r>
              <a:rPr lang="ru-RU" sz="20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Arial"/>
              </a:rPr>
              <a:t>Нельзя пугать детским садом</a:t>
            </a:r>
            <a:r>
              <a:rPr lang="ru-RU" dirty="0">
                <a:ln>
                  <a:solidFill>
                    <a:srgbClr val="00B0F0"/>
                  </a:solidFill>
                </a:ln>
                <a:gradFill>
                  <a:gsLst>
                    <a:gs pos="20000">
                      <a:srgbClr val="00823B"/>
                    </a:gs>
                    <a:gs pos="100000">
                      <a:srgbClr val="66008F"/>
                    </a:gs>
                    <a:gs pos="100000">
                      <a:srgbClr val="BA0066"/>
                    </a:gs>
                    <a:gs pos="99000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Arial"/>
              </a:rPr>
              <a:t> («Вот будешь себя плохо вести, опять в детский сад пойдешь!»). Место, которым пугают, никогда не станет ни любимым, ни безопасным.</a:t>
            </a:r>
          </a:p>
          <a:p>
            <a:pPr indent="457200" algn="just">
              <a:buFont typeface="Arial"/>
              <a:buChar char="•"/>
            </a:pPr>
            <a:r>
              <a:rPr lang="ru-RU" sz="20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Arial"/>
              </a:rPr>
              <a:t>Нельзя плохо отзываться о воспитателях и саде при ребенке</a:t>
            </a:r>
            <a:r>
              <a:rPr lang="ru-RU" sz="2000" dirty="0">
                <a:ln>
                  <a:solidFill>
                    <a:srgbClr val="C00000"/>
                  </a:solidFill>
                </a:ln>
                <a:gradFill>
                  <a:gsLst>
                    <a:gs pos="20000">
                      <a:srgbClr val="00823B"/>
                    </a:gs>
                    <a:gs pos="100000">
                      <a:srgbClr val="66008F"/>
                    </a:gs>
                    <a:gs pos="100000">
                      <a:srgbClr val="BA0066"/>
                    </a:gs>
                    <a:gs pos="99000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Arial"/>
              </a:rPr>
              <a:t>. </a:t>
            </a:r>
            <a:r>
              <a:rPr lang="ru-RU" dirty="0">
                <a:ln>
                  <a:solidFill>
                    <a:srgbClr val="00B0F0"/>
                  </a:solidFill>
                </a:ln>
                <a:gradFill>
                  <a:gsLst>
                    <a:gs pos="20000">
                      <a:srgbClr val="00823B"/>
                    </a:gs>
                    <a:gs pos="100000">
                      <a:srgbClr val="66008F"/>
                    </a:gs>
                    <a:gs pos="100000">
                      <a:srgbClr val="BA0066"/>
                    </a:gs>
                    <a:gs pos="99000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Arial"/>
              </a:rPr>
              <a:t>Это может навести малыша на мысль, что сад – это нехорошее место и его окружают плохие люди. Тогда тревога не пройдет вообще.</a:t>
            </a:r>
          </a:p>
          <a:p>
            <a:pPr indent="457200" algn="just">
              <a:buFont typeface="Arial"/>
              <a:buChar char="•"/>
            </a:pPr>
            <a:r>
              <a:rPr lang="ru-RU" sz="20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Arial"/>
              </a:rPr>
              <a:t>Нельзя обманывать ребенка</a:t>
            </a:r>
            <a:r>
              <a:rPr lang="ru-RU" dirty="0">
                <a:ln>
                  <a:solidFill>
                    <a:srgbClr val="00B0F0"/>
                  </a:solidFill>
                </a:ln>
                <a:gradFill>
                  <a:gsLst>
                    <a:gs pos="20000">
                      <a:srgbClr val="00823B"/>
                    </a:gs>
                    <a:gs pos="100000">
                      <a:srgbClr val="66008F"/>
                    </a:gs>
                    <a:gs pos="100000">
                      <a:srgbClr val="BA0066"/>
                    </a:gs>
                    <a:gs pos="99000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Arial"/>
              </a:rPr>
              <a:t>, говоря, что вы придете очень скоро, если малышу, например, предстоит оставаться в садике полдня или даже полный день. Пусть лучше он знает, что мама придет не скоро, чем будет ждать ее целый день и может потерять доверие к самому близкому человеку.</a:t>
            </a:r>
            <a:endParaRPr lang="ru-RU" b="0" i="0" dirty="0">
              <a:ln>
                <a:solidFill>
                  <a:srgbClr val="00B0F0"/>
                </a:solidFill>
              </a:ln>
              <a:gradFill>
                <a:gsLst>
                  <a:gs pos="20000">
                    <a:srgbClr val="00823B"/>
                  </a:gs>
                  <a:gs pos="100000">
                    <a:srgbClr val="66008F"/>
                  </a:gs>
                  <a:gs pos="100000">
                    <a:srgbClr val="BA0066"/>
                  </a:gs>
                  <a:gs pos="99000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155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5000">
        <p:split orient="vert"/>
      </p:transition>
    </mc:Choice>
    <mc:Fallback xmlns="">
      <p:transition spd="slow" advTm="2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ds05.infourok.ru/uploads/ex/06a3/0004d51a-f74199c9/img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87624"/>
            <a:ext cx="9144000" cy="900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123\Desktop\2\Deti82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162076"/>
            <a:ext cx="2484859" cy="2541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123\Desktop\2\Deti35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27" y="188640"/>
            <a:ext cx="2378946" cy="207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123\Desktop\2\Deti70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60231" y="293228"/>
            <a:ext cx="1901701" cy="220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123\Desktop\2\Deti100.gif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32637" y="4259074"/>
            <a:ext cx="1903859" cy="2347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Users\123\Desktop\2\Deti83.gif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3528" y="4259074"/>
            <a:ext cx="2394609" cy="244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1127" y="2500448"/>
            <a:ext cx="82429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детском садике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своём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 Мы очень весело живём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И играем, и поём,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И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 занятия ведём. 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Вместе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ходим мы в походы Дружно водим хороводы!</a:t>
            </a:r>
          </a:p>
        </p:txBody>
      </p:sp>
    </p:spTree>
    <p:extLst>
      <p:ext uri="{BB962C8B-B14F-4D97-AF65-F5344CB8AC3E}">
        <p14:creationId xmlns:p14="http://schemas.microsoft.com/office/powerpoint/2010/main" val="362301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2000">
        <p:checker/>
      </p:transition>
    </mc:Choice>
    <mc:Fallback xmlns="">
      <p:transition spd="slow" advTm="2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ds05.infourok.ru/uploads/ex/06a3/0004d51a-f74199c9/img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43608"/>
            <a:ext cx="9144000" cy="900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038" y="2348880"/>
            <a:ext cx="8964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38000" endPos="60000" dist="29997" dir="5400000" sy="-100000" algn="bl" rotWithShape="0"/>
                </a:effectLst>
              </a:rPr>
              <a:t>Спасибо за внимание!!!</a:t>
            </a:r>
            <a:endParaRPr lang="ru-RU" sz="6000" b="1" dirty="0">
              <a:ln>
                <a:solidFill>
                  <a:schemeClr val="tx1"/>
                </a:solidFill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38000" endPos="6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851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ds05.infourok.ru/uploads/ex/06a3/0004d51a-f74199c9/img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адаптация в ДОУ?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58320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детском саду – это процесс привыкания ребенка к новым условиям его жизни: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помещению, распорядку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дня,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детей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вокруг. В детском саду новые требования и правила, к которым нужно также постепенно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привыкать.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— важный этап в жизни ребенка. Адаптация к детскому саду пройдет легче, если родители будут помогать малышу правильно и постараются не допускать ошибок.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70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ds05.infourok.ru/uploads/ex/06a3/0004d51a-f74199c9/img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3508" y="1844824"/>
            <a:ext cx="88569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n>
                  <a:solidFill>
                    <a:srgbClr val="0070C0">
                      <a:alpha val="32000"/>
                    </a:srgbClr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a typeface="+mj-ea"/>
                <a:cs typeface="+mj-cs"/>
              </a:rPr>
              <a:t>Для ребенка детский садик, несомненно, является новым, еще неизвестным пространством, с новым окружением и новыми отношениями</a:t>
            </a:r>
            <a:r>
              <a:rPr lang="ru-RU" sz="2400" dirty="0" smtClean="0">
                <a:ln>
                  <a:solidFill>
                    <a:srgbClr val="0070C0">
                      <a:alpha val="32000"/>
                    </a:srgbClr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a typeface="+mj-ea"/>
                <a:cs typeface="+mj-cs"/>
              </a:rPr>
              <a:t>. С </a:t>
            </a:r>
            <a:r>
              <a:rPr lang="ru-RU" sz="2400" dirty="0">
                <a:ln>
                  <a:solidFill>
                    <a:srgbClr val="0070C0">
                      <a:alpha val="32000"/>
                    </a:srgbClr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a typeface="+mj-ea"/>
                <a:cs typeface="+mj-cs"/>
              </a:rPr>
              <a:t>поступлением ребенка в дошкольное учреждение в его жизни происходит</a:t>
            </a:r>
            <a:r>
              <a:rPr lang="ru-RU" sz="2000" dirty="0">
                <a:ln>
                  <a:solidFill>
                    <a:srgbClr val="0070C0">
                      <a:alpha val="32000"/>
                    </a:srgbClr>
                  </a:solidFill>
                </a:ln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sz="2000" dirty="0">
                <a:ln>
                  <a:solidFill>
                    <a:srgbClr val="0070C0">
                      <a:alpha val="32000"/>
                    </a:srgbClr>
                  </a:solidFill>
                </a:ln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3200" b="1" dirty="0">
                <a:ln>
                  <a:solidFill>
                    <a:srgbClr val="0070C0">
                      <a:alpha val="32000"/>
                    </a:srgbClr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множество изменений</a:t>
            </a:r>
            <a:r>
              <a:rPr lang="ru-RU" sz="2000" dirty="0">
                <a:ln>
                  <a:solidFill>
                    <a:srgbClr val="0070C0">
                      <a:alpha val="32000"/>
                    </a:srgbClr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a typeface="+mj-ea"/>
                <a:cs typeface="+mj-cs"/>
              </a:rPr>
              <a:t>:</a:t>
            </a:r>
            <a:endParaRPr lang="ru-RU" dirty="0">
              <a:ln>
                <a:solidFill>
                  <a:srgbClr val="0070C0">
                    <a:alpha val="32000"/>
                  </a:srgbClr>
                </a:solidFill>
              </a:ln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724" y="3906927"/>
            <a:ext cx="88569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sz="2800" b="1" i="1" dirty="0" smtClean="0">
                <a:ln>
                  <a:solidFill>
                    <a:srgbClr val="00B05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Arial" charset="0"/>
              </a:rPr>
              <a:t>Отсутствие родителей</a:t>
            </a:r>
            <a:endParaRPr lang="ru-RU" sz="2800" b="1" i="1" dirty="0">
              <a:ln>
                <a:solidFill>
                  <a:srgbClr val="00B05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  <a:cs typeface="Arial" charset="0"/>
            </a:endParaRPr>
          </a:p>
          <a:p>
            <a:pPr marL="457200" lvl="0" indent="-4572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sz="2800" b="1" i="1" dirty="0">
                <a:ln>
                  <a:solidFill>
                    <a:srgbClr val="00B05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Arial" charset="0"/>
              </a:rPr>
              <a:t>Новые требования к </a:t>
            </a:r>
            <a:r>
              <a:rPr lang="ru-RU" sz="2800" b="1" i="1" dirty="0" smtClean="0">
                <a:ln>
                  <a:solidFill>
                    <a:srgbClr val="00B05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Arial" charset="0"/>
              </a:rPr>
              <a:t>поведению</a:t>
            </a:r>
          </a:p>
          <a:p>
            <a:pPr marL="457200" lvl="0" indent="-4572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sz="2800" b="1" i="1" dirty="0">
                <a:ln>
                  <a:solidFill>
                    <a:srgbClr val="00B05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Arial" charset="0"/>
              </a:rPr>
              <a:t>Р</a:t>
            </a:r>
            <a:r>
              <a:rPr lang="ru-RU" sz="2800" b="1" i="1" dirty="0" smtClean="0">
                <a:ln>
                  <a:solidFill>
                    <a:srgbClr val="00B05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Arial" charset="0"/>
              </a:rPr>
              <a:t>ежим дня</a:t>
            </a:r>
          </a:p>
          <a:p>
            <a:pPr marL="457200" lvl="0" indent="-4572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sz="2800" b="1" i="1" dirty="0" smtClean="0">
                <a:ln>
                  <a:solidFill>
                    <a:srgbClr val="00B05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Arial" charset="0"/>
              </a:rPr>
              <a:t>Другой стиль общения </a:t>
            </a:r>
            <a:endParaRPr lang="ru-RU" sz="2800" b="1" dirty="0" smtClean="0">
              <a:ln>
                <a:solidFill>
                  <a:srgbClr val="00B05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  <a:cs typeface="Arial" charset="0"/>
            </a:endParaRPr>
          </a:p>
          <a:p>
            <a:pPr marL="457200" lvl="0" indent="-4572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sz="2800" b="1" i="1" dirty="0" smtClean="0">
                <a:ln>
                  <a:solidFill>
                    <a:srgbClr val="00B05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Arial" charset="0"/>
              </a:rPr>
              <a:t>Постоянный </a:t>
            </a:r>
            <a:r>
              <a:rPr lang="ru-RU" sz="2800" b="1" i="1" dirty="0">
                <a:ln>
                  <a:solidFill>
                    <a:srgbClr val="00B05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Arial" charset="0"/>
              </a:rPr>
              <a:t>контакт со </a:t>
            </a:r>
            <a:r>
              <a:rPr lang="ru-RU" sz="2800" b="1" i="1" dirty="0" smtClean="0">
                <a:ln>
                  <a:solidFill>
                    <a:srgbClr val="00B05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Arial" charset="0"/>
              </a:rPr>
              <a:t>сверстниками</a:t>
            </a:r>
            <a:endParaRPr lang="ru-RU" sz="2800" b="1" i="1" dirty="0">
              <a:ln>
                <a:solidFill>
                  <a:srgbClr val="00B05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  <a:cs typeface="Arial" charset="0"/>
            </a:endParaRPr>
          </a:p>
          <a:p>
            <a:pPr marL="457200" lvl="0" indent="-4572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sz="2800" b="1" i="1" dirty="0" smtClean="0">
                <a:ln>
                  <a:solidFill>
                    <a:srgbClr val="00B05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Arial" charset="0"/>
              </a:rPr>
              <a:t>Новое помещение </a:t>
            </a:r>
            <a:endParaRPr lang="ru-RU" sz="2800" b="1" i="1" dirty="0">
              <a:ln>
                <a:solidFill>
                  <a:srgbClr val="00B05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0681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  <a:effectLst>
                  <a:glow rad="165100">
                    <a:srgbClr val="FFC000">
                      <a:alpha val="53000"/>
                    </a:srgbClr>
                  </a:glow>
                </a:effectLst>
              </a:rPr>
              <a:t>Адаптация</a:t>
            </a:r>
            <a:r>
              <a:rPr lang="ru-RU" sz="2800" b="1" dirty="0">
                <a:ln>
                  <a:solidFill>
                    <a:srgbClr val="00B0F0"/>
                  </a:solidFill>
                </a:ln>
                <a:solidFill>
                  <a:srgbClr val="FFFF00"/>
                </a:solidFill>
                <a:effectLst>
                  <a:glow rad="165100">
                    <a:srgbClr val="FFC000">
                      <a:alpha val="53000"/>
                    </a:srgbClr>
                  </a:glow>
                </a:effectLst>
              </a:rPr>
              <a:t> </a:t>
            </a:r>
            <a:r>
              <a:rPr lang="ru-RU" sz="2800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  <a:effectLst>
                  <a:glow rad="165100">
                    <a:srgbClr val="FFC000">
                      <a:alpha val="53000"/>
                    </a:srgbClr>
                  </a:glow>
                </a:effectLst>
              </a:rPr>
              <a:t>–</a:t>
            </a:r>
          </a:p>
          <a:p>
            <a:pPr algn="ctr"/>
            <a:r>
              <a:rPr lang="ru-RU" sz="28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165100">
                    <a:srgbClr val="FFC000">
                      <a:alpha val="53000"/>
                    </a:srgbClr>
                  </a:glow>
                </a:effectLst>
              </a:rPr>
              <a:t> 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  <a:effectLst>
                  <a:glow rad="165100">
                    <a:srgbClr val="FFC000">
                      <a:alpha val="53000"/>
                    </a:srgbClr>
                  </a:glow>
                </a:effectLst>
              </a:rPr>
              <a:t> 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  <a:effectLst>
                  <a:glow rad="165100">
                    <a:srgbClr val="FFC000">
                      <a:alpha val="53000"/>
                    </a:srgbClr>
                  </a:glow>
                </a:effectLst>
              </a:rPr>
              <a:t>процесс приспособления  организма </a:t>
            </a:r>
            <a:endParaRPr lang="ru-RU" sz="3200" b="1" dirty="0" smtClean="0">
              <a:ln>
                <a:solidFill>
                  <a:srgbClr val="7030A0"/>
                </a:solidFill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  <a:effectLst>
                <a:glow rad="165100">
                  <a:srgbClr val="FFC000">
                    <a:alpha val="53000"/>
                  </a:srgbClr>
                </a:glow>
              </a:effectLst>
            </a:endParaRPr>
          </a:p>
          <a:p>
            <a:pPr algn="ctr"/>
            <a:r>
              <a:rPr lang="ru-RU" sz="3200" b="1" dirty="0" smtClean="0">
                <a:ln>
                  <a:solidFill>
                    <a:srgbClr val="7030A0"/>
                  </a:solidFill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  <a:effectLst>
                  <a:glow rad="165100">
                    <a:srgbClr val="FFC000">
                      <a:alpha val="53000"/>
                    </a:srgbClr>
                  </a:glow>
                </a:effectLst>
              </a:rPr>
              <a:t>к 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  <a:effectLst>
                  <a:glow rad="165100">
                    <a:srgbClr val="FFC000">
                      <a:alpha val="53000"/>
                    </a:srgbClr>
                  </a:glow>
                </a:effectLst>
              </a:rPr>
              <a:t>новым условиям.</a:t>
            </a:r>
            <a:endParaRPr lang="ru-RU" sz="2000" dirty="0">
              <a:ln>
                <a:solidFill>
                  <a:srgbClr val="7030A0"/>
                </a:solidFill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75269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:blinds dir="vert"/>
      </p:transition>
    </mc:Choice>
    <mc:Fallback xmlns="">
      <p:transition spd="slow" advTm="15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ds05.infourok.ru/uploads/ex/06a3/0004d51a-f74199c9/img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120402"/>
            <a:ext cx="9144000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2800" b="1" i="1" dirty="0" smtClean="0">
              <a:pattFill prst="plaid">
                <a:fgClr>
                  <a:srgbClr val="00823B"/>
                </a:fgClr>
                <a:bgClr>
                  <a:srgbClr val="FF0000"/>
                </a:bgClr>
              </a:pattFill>
              <a:latin typeface="Arial Narrow" pitchFamily="34" charset="0"/>
              <a:ea typeface="+mj-ea"/>
              <a:cs typeface="+mj-cs"/>
            </a:endParaRPr>
          </a:p>
          <a:p>
            <a:pPr algn="ctr"/>
            <a:r>
              <a:rPr lang="ru-RU" sz="2800" b="1" i="1" dirty="0" smtClean="0">
                <a:pattFill prst="plaid">
                  <a:fgClr>
                    <a:srgbClr val="00823B"/>
                  </a:fgClr>
                  <a:bgClr>
                    <a:srgbClr val="FF0000"/>
                  </a:bgClr>
                </a:pattFill>
                <a:latin typeface="Arial Narrow" pitchFamily="34" charset="0"/>
                <a:ea typeface="+mj-ea"/>
                <a:cs typeface="+mj-cs"/>
              </a:rPr>
              <a:t>Все </a:t>
            </a:r>
            <a:r>
              <a:rPr lang="ru-RU" sz="2800" b="1" i="1" dirty="0">
                <a:pattFill prst="plaid">
                  <a:fgClr>
                    <a:srgbClr val="00823B"/>
                  </a:fgClr>
                  <a:bgClr>
                    <a:srgbClr val="FF0000"/>
                  </a:bgClr>
                </a:pattFill>
                <a:latin typeface="Arial Narrow" pitchFamily="34" charset="0"/>
                <a:ea typeface="+mj-ea"/>
                <a:cs typeface="+mj-cs"/>
              </a:rPr>
              <a:t>эти изменения обрушиваются на ребенка </a:t>
            </a:r>
            <a:r>
              <a:rPr lang="ru-RU" sz="2800" b="1" i="1" dirty="0" smtClean="0">
                <a:pattFill prst="plaid">
                  <a:fgClr>
                    <a:srgbClr val="00823B"/>
                  </a:fgClr>
                  <a:bgClr>
                    <a:srgbClr val="FF0000"/>
                  </a:bgClr>
                </a:pattFill>
                <a:latin typeface="Arial Narrow" pitchFamily="34" charset="0"/>
                <a:ea typeface="+mj-ea"/>
                <a:cs typeface="+mj-cs"/>
              </a:rPr>
              <a:t>одновременно, </a:t>
            </a:r>
            <a:r>
              <a:rPr lang="ru-RU" sz="2800" b="1" i="1" dirty="0">
                <a:pattFill prst="plaid">
                  <a:fgClr>
                    <a:srgbClr val="00823B"/>
                  </a:fgClr>
                  <a:bgClr>
                    <a:srgbClr val="FF0000"/>
                  </a:bgClr>
                </a:pattFill>
                <a:latin typeface="Arial Narrow" pitchFamily="34" charset="0"/>
                <a:ea typeface="+mj-ea"/>
                <a:cs typeface="+mj-cs"/>
              </a:rPr>
              <a:t>создавая для него</a:t>
            </a:r>
            <a:br>
              <a:rPr lang="ru-RU" sz="2800" b="1" i="1" dirty="0">
                <a:pattFill prst="plaid">
                  <a:fgClr>
                    <a:srgbClr val="00823B"/>
                  </a:fgClr>
                  <a:bgClr>
                    <a:srgbClr val="FF0000"/>
                  </a:bgClr>
                </a:pattFill>
                <a:latin typeface="Arial Narrow" pitchFamily="34" charset="0"/>
                <a:ea typeface="+mj-ea"/>
                <a:cs typeface="+mj-cs"/>
              </a:rPr>
            </a:br>
            <a:r>
              <a:rPr lang="ru-RU" sz="2800" b="1" i="1" dirty="0" smtClean="0">
                <a:pattFill prst="plaid">
                  <a:fgClr>
                    <a:srgbClr val="00823B"/>
                  </a:fgClr>
                  <a:bgClr>
                    <a:srgbClr val="FF0000"/>
                  </a:bgClr>
                </a:pattFill>
                <a:latin typeface="Arial Narrow" pitchFamily="34" charset="0"/>
                <a:ea typeface="+mj-ea"/>
                <a:cs typeface="+mj-cs"/>
              </a:rPr>
              <a:t>стрессовую ситуацию,</a:t>
            </a:r>
          </a:p>
          <a:p>
            <a:pPr algn="ctr"/>
            <a:r>
              <a:rPr lang="ru-RU" sz="2800" b="1" i="1" dirty="0" smtClean="0">
                <a:pattFill prst="plaid">
                  <a:fgClr>
                    <a:srgbClr val="00823B"/>
                  </a:fgClr>
                  <a:bgClr>
                    <a:srgbClr val="FF0000"/>
                  </a:bgClr>
                </a:pattFill>
                <a:latin typeface="Arial Narrow" pitchFamily="34" charset="0"/>
                <a:ea typeface="+mj-ea"/>
                <a:cs typeface="+mj-cs"/>
              </a:rPr>
              <a:t> которая </a:t>
            </a:r>
            <a:r>
              <a:rPr lang="ru-RU" sz="2800" b="1" i="1" dirty="0">
                <a:pattFill prst="plaid">
                  <a:fgClr>
                    <a:srgbClr val="00823B"/>
                  </a:fgClr>
                  <a:bgClr>
                    <a:srgbClr val="FF0000"/>
                  </a:bgClr>
                </a:pattFill>
                <a:latin typeface="Arial Narrow" pitchFamily="34" charset="0"/>
                <a:ea typeface="+mj-ea"/>
                <a:cs typeface="+mj-cs"/>
              </a:rPr>
              <a:t>без специальной организации</a:t>
            </a:r>
            <a:br>
              <a:rPr lang="ru-RU" sz="2800" b="1" i="1" dirty="0">
                <a:pattFill prst="plaid">
                  <a:fgClr>
                    <a:srgbClr val="00823B"/>
                  </a:fgClr>
                  <a:bgClr>
                    <a:srgbClr val="FF0000"/>
                  </a:bgClr>
                </a:pattFill>
                <a:latin typeface="Arial Narrow" pitchFamily="34" charset="0"/>
                <a:ea typeface="+mj-ea"/>
                <a:cs typeface="+mj-cs"/>
              </a:rPr>
            </a:br>
            <a:r>
              <a:rPr lang="ru-RU" sz="2800" b="1" i="1" dirty="0">
                <a:pattFill prst="plaid">
                  <a:fgClr>
                    <a:srgbClr val="00823B"/>
                  </a:fgClr>
                  <a:bgClr>
                    <a:srgbClr val="FF0000"/>
                  </a:bgClr>
                </a:pattFill>
                <a:latin typeface="Arial Narrow" pitchFamily="34" charset="0"/>
                <a:ea typeface="+mj-ea"/>
                <a:cs typeface="+mj-cs"/>
              </a:rPr>
              <a:t>может привести</a:t>
            </a:r>
            <a:br>
              <a:rPr lang="ru-RU" sz="2800" b="1" i="1" dirty="0">
                <a:pattFill prst="plaid">
                  <a:fgClr>
                    <a:srgbClr val="00823B"/>
                  </a:fgClr>
                  <a:bgClr>
                    <a:srgbClr val="FF0000"/>
                  </a:bgClr>
                </a:pattFill>
                <a:latin typeface="Arial Narrow" pitchFamily="34" charset="0"/>
                <a:ea typeface="+mj-ea"/>
                <a:cs typeface="+mj-cs"/>
              </a:rPr>
            </a:br>
            <a:r>
              <a:rPr lang="ru-RU" sz="2800" b="1" i="1" dirty="0" smtClean="0">
                <a:pattFill prst="plaid">
                  <a:fgClr>
                    <a:srgbClr val="00823B"/>
                  </a:fgClr>
                  <a:bgClr>
                    <a:srgbClr val="FF0000"/>
                  </a:bgClr>
                </a:pattFill>
                <a:latin typeface="Arial Narrow" pitchFamily="34" charset="0"/>
                <a:ea typeface="+mj-ea"/>
                <a:cs typeface="+mj-cs"/>
              </a:rPr>
              <a:t>к невротическим  реакциям</a:t>
            </a:r>
            <a:r>
              <a:rPr lang="en-US" sz="2800" b="1" i="1" dirty="0" smtClean="0">
                <a:pattFill prst="plaid">
                  <a:fgClr>
                    <a:srgbClr val="00823B"/>
                  </a:fgClr>
                  <a:bgClr>
                    <a:srgbClr val="FF0000"/>
                  </a:bgClr>
                </a:pattFill>
                <a:latin typeface="Arial Narrow" pitchFamily="34" charset="0"/>
                <a:ea typeface="+mj-ea"/>
                <a:cs typeface="+mj-cs"/>
              </a:rPr>
              <a:t>:</a:t>
            </a:r>
            <a:endParaRPr lang="ru-RU" sz="2800" b="1" i="1" dirty="0" smtClean="0">
              <a:pattFill prst="plaid">
                <a:fgClr>
                  <a:srgbClr val="00823B"/>
                </a:fgClr>
                <a:bgClr>
                  <a:srgbClr val="FF0000"/>
                </a:bgClr>
              </a:pattFill>
              <a:latin typeface="Arial Narrow" pitchFamily="34" charset="0"/>
              <a:ea typeface="+mj-ea"/>
              <a:cs typeface="+mj-cs"/>
            </a:endParaRPr>
          </a:p>
          <a:p>
            <a:pPr algn="ctr"/>
            <a:endParaRPr lang="ru-RU" sz="2800" b="1" i="1" u="sng" dirty="0">
              <a:pattFill prst="plaid">
                <a:fgClr>
                  <a:srgbClr val="00823B"/>
                </a:fgClr>
                <a:bgClr>
                  <a:srgbClr val="FF0000"/>
                </a:bgClr>
              </a:pattFill>
              <a:latin typeface="Arial Narrow" pitchFamily="34" charset="0"/>
              <a:ea typeface="+mj-ea"/>
              <a:cs typeface="+mj-cs"/>
            </a:endParaRPr>
          </a:p>
          <a:p>
            <a:pPr algn="ctr"/>
            <a:r>
              <a:rPr lang="ru-RU" sz="3300" b="1" i="1" dirty="0">
                <a:ln>
                  <a:solidFill>
                    <a:srgbClr val="00B05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ru-RU" sz="3300" b="1" i="1" dirty="0" smtClean="0">
                <a:ln>
                  <a:solidFill>
                    <a:srgbClr val="00B05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ru-RU" sz="3300" b="1" i="1" dirty="0" smtClean="0">
                <a:ln>
                  <a:solidFill>
                    <a:srgbClr val="00B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- капризы,      </a:t>
            </a:r>
          </a:p>
          <a:p>
            <a:pPr algn="ctr"/>
            <a:r>
              <a:rPr lang="ru-RU" sz="3300" b="1" i="1" dirty="0" smtClean="0">
                <a:ln>
                  <a:solidFill>
                    <a:srgbClr val="00B05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- страхи,</a:t>
            </a:r>
            <a:r>
              <a:rPr lang="ru-RU" sz="3300" b="1" i="1" dirty="0">
                <a:ln>
                  <a:solidFill>
                    <a:srgbClr val="00B05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/>
            </a:r>
            <a:br>
              <a:rPr lang="ru-RU" sz="3300" b="1" i="1" dirty="0">
                <a:ln>
                  <a:solidFill>
                    <a:srgbClr val="00B05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</a:br>
            <a:r>
              <a:rPr lang="ru-RU" sz="3300" b="1" i="1" dirty="0" smtClean="0">
                <a:ln>
                  <a:solidFill>
                    <a:srgbClr val="00B05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           - отказ </a:t>
            </a:r>
            <a:r>
              <a:rPr lang="ru-RU" sz="3300" b="1" i="1" dirty="0">
                <a:ln>
                  <a:solidFill>
                    <a:srgbClr val="00B05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от еды,</a:t>
            </a:r>
            <a:br>
              <a:rPr lang="ru-RU" sz="3300" b="1" i="1" dirty="0">
                <a:ln>
                  <a:solidFill>
                    <a:srgbClr val="00B05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</a:br>
            <a:r>
              <a:rPr lang="ru-RU" sz="3300" b="1" i="1" dirty="0" smtClean="0">
                <a:ln>
                  <a:solidFill>
                    <a:srgbClr val="00B05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                - частые болезни</a:t>
            </a:r>
            <a:r>
              <a:rPr lang="ru-RU" sz="3300" b="1" dirty="0" smtClean="0">
                <a:ln>
                  <a:solidFill>
                    <a:srgbClr val="00B05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. </a:t>
            </a:r>
            <a:endParaRPr lang="ru-RU" dirty="0">
              <a:ln>
                <a:solidFill>
                  <a:srgbClr val="00B050"/>
                </a:solidFill>
              </a:ln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latin typeface="Arial Narrow" pitchFamily="34" charset="0"/>
            </a:endParaRPr>
          </a:p>
        </p:txBody>
      </p:sp>
      <p:pic>
        <p:nvPicPr>
          <p:cNvPr id="7170" name="Picture 2" descr="C:\Users\123\Desktop\2\Deti56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975564"/>
            <a:ext cx="1606066" cy="2532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123\Desktop\2\Deti119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37112"/>
            <a:ext cx="1901576" cy="2031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855114"/>
      </p:ext>
    </p:extLst>
  </p:cSld>
  <p:clrMapOvr>
    <a:masterClrMapping/>
  </p:clrMapOvr>
  <p:transition spd="slow" advTm="7000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ds05.infourok.ru/uploads/ex/06a3/0004d51a-f74199c9/img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36011" y="1988840"/>
            <a:ext cx="5055961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127000" stA="30000" endPos="76000" dist="29997" dir="5400000" sy="-100000" algn="bl" rotWithShape="0"/>
                </a:effectLst>
                <a:latin typeface="Arial Narrow" pitchFamily="34" charset="0"/>
              </a:rPr>
              <a:t>Общая задача воспитателей и родителей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127000" stA="30000" endPos="76000" dist="29997" dir="5400000" sy="-100000" algn="bl" rotWithShape="0"/>
                </a:effectLst>
                <a:latin typeface="Arial Narrow" pitchFamily="34" charset="0"/>
              </a:rPr>
              <a:t>– </a:t>
            </a:r>
          </a:p>
          <a:p>
            <a:pPr algn="ctr"/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127000" stA="30000" endPos="76000" dist="29997" dir="5400000" sy="-100000" algn="bl" rotWithShape="0"/>
                </a:effectLst>
                <a:latin typeface="Arial Narrow" pitchFamily="34" charset="0"/>
              </a:rPr>
              <a:t>помочь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127000" stA="30000" endPos="76000" dist="29997" dir="5400000" sy="-100000" algn="bl" rotWithShape="0"/>
                </a:effectLst>
                <a:latin typeface="Arial Narrow" pitchFamily="34" charset="0"/>
              </a:rPr>
              <a:t>ребенку по возможности безболезненно войти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127000" stA="30000" endPos="76000" dist="29997" dir="5400000" sy="-100000" algn="bl" rotWithShape="0"/>
                </a:effectLst>
                <a:latin typeface="Arial Narrow" pitchFamily="34" charset="0"/>
              </a:rPr>
              <a:t>в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reflection blurRad="127000" stA="30000" endPos="76000" dist="29997" dir="5400000" sy="-100000" algn="bl" rotWithShape="0"/>
              </a:effectLst>
              <a:latin typeface="Arial Narrow" pitchFamily="34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127000" stA="30000" endPos="76000" dist="29997" dir="5400000" sy="-100000" algn="bl" rotWithShape="0"/>
                </a:effectLst>
                <a:latin typeface="Arial Narrow" pitchFamily="34" charset="0"/>
              </a:rPr>
              <a:t>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127000" stA="30000" endPos="76000" dist="29997" dir="5400000" sy="-100000" algn="bl" rotWithShape="0"/>
                </a:effectLst>
                <a:latin typeface="Arial Narrow" pitchFamily="34" charset="0"/>
              </a:rPr>
              <a:t>жизнь детского сада.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395150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n>
                  <a:solidFill>
                    <a:srgbClr val="00B05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Arial Narrow" pitchFamily="34" charset="0"/>
                <a:cs typeface="Arial" charset="0"/>
              </a:rPr>
              <a:t>Необходимо готовить ребенка заранее к поступлению в детский сад!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2050" name="Picture 2" descr="http://www.proza.ru/pics/2014/02/02/2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1" y="1349257"/>
            <a:ext cx="3802510" cy="2881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54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5000">
        <p14:glitter pattern="hexagon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ds05.infourok.ru/uploads/ex/06a3/0004d51a-f74199c9/img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23\Desktop\2\i (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54689"/>
            <a:ext cx="2592712" cy="21399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3548" y="723930"/>
            <a:ext cx="81369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3600" b="1" i="1" dirty="0" smtClean="0">
                <a:solidFill>
                  <a:srgbClr val="FF0000"/>
                </a:solidFill>
                <a:latin typeface="Arial Narrow" pitchFamily="34" charset="0"/>
              </a:rPr>
              <a:t>Адаптация</a:t>
            </a:r>
            <a:r>
              <a:rPr lang="ru-RU" sz="3200" b="1" i="1" dirty="0" smtClean="0">
                <a:solidFill>
                  <a:srgbClr val="FF0000"/>
                </a:solidFill>
                <a:latin typeface="Arial Narrow" pitchFamily="34" charset="0"/>
              </a:rPr>
              <a:t> – это </a:t>
            </a:r>
          </a:p>
          <a:p>
            <a:pPr lvl="0">
              <a:defRPr/>
            </a:pPr>
            <a:r>
              <a:rPr lang="ru-RU" sz="3200" b="1" i="1" dirty="0" smtClean="0">
                <a:solidFill>
                  <a:srgbClr val="FF0000"/>
                </a:solidFill>
                <a:latin typeface="Arial Narrow" pitchFamily="34" charset="0"/>
              </a:rPr>
              <a:t>постепенный процесс</a:t>
            </a:r>
            <a:r>
              <a:rPr lang="en-US" sz="3200" b="1" i="1" dirty="0" smtClean="0">
                <a:solidFill>
                  <a:srgbClr val="FF0000"/>
                </a:solidFill>
                <a:latin typeface="Arial Narrow" pitchFamily="34" charset="0"/>
              </a:rPr>
              <a:t>,</a:t>
            </a:r>
            <a:r>
              <a:rPr lang="ru-RU" sz="3200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</a:p>
          <a:p>
            <a:pPr lvl="0">
              <a:defRPr/>
            </a:pPr>
            <a:r>
              <a:rPr lang="ru-RU" sz="3200" b="1" i="1" dirty="0" smtClean="0">
                <a:solidFill>
                  <a:srgbClr val="FF0000"/>
                </a:solidFill>
                <a:latin typeface="Arial Narrow" pitchFamily="34" charset="0"/>
              </a:rPr>
              <a:t>имеющий свою </a:t>
            </a:r>
          </a:p>
          <a:p>
            <a:pPr lvl="0">
              <a:defRPr/>
            </a:pPr>
            <a:r>
              <a:rPr lang="ru-RU" sz="3200" b="1" i="1" dirty="0" smtClean="0">
                <a:solidFill>
                  <a:srgbClr val="FF0000"/>
                </a:solidFill>
                <a:latin typeface="Arial Narrow" pitchFamily="34" charset="0"/>
              </a:rPr>
              <a:t>продолжительность у каждого ребенка</a:t>
            </a:r>
            <a:r>
              <a:rPr lang="en-US" sz="3200" b="1" i="1" dirty="0" smtClean="0">
                <a:solidFill>
                  <a:srgbClr val="FF0000"/>
                </a:solidFill>
                <a:latin typeface="Arial Narrow" pitchFamily="34" charset="0"/>
              </a:rPr>
              <a:t>.</a:t>
            </a:r>
          </a:p>
          <a:p>
            <a:pPr lvl="0">
              <a:defRPr/>
            </a:pPr>
            <a:endParaRPr lang="ru-RU" sz="3200" b="1" kern="0" dirty="0" smtClean="0">
              <a:ln>
                <a:solidFill>
                  <a:srgbClr val="FF0000"/>
                </a:solidFill>
              </a:ln>
              <a:solidFill>
                <a:srgbClr val="00823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lvl="0">
              <a:defRPr/>
            </a:pPr>
            <a:r>
              <a:rPr lang="ru-RU" sz="3600" b="1" i="1" dirty="0" smtClean="0">
                <a:ln>
                  <a:solidFill>
                    <a:srgbClr val="00B05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Arial Narrow" pitchFamily="34" charset="0"/>
                <a:cs typeface="Arial" charset="0"/>
              </a:rPr>
              <a:t>Выделяют три степени адаптации</a:t>
            </a:r>
            <a:r>
              <a:rPr lang="en-US" sz="3600" b="1" i="1" dirty="0" smtClean="0">
                <a:ln>
                  <a:solidFill>
                    <a:srgbClr val="00B05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Arial Narrow" pitchFamily="34" charset="0"/>
                <a:cs typeface="Arial" charset="0"/>
              </a:rPr>
              <a:t>:</a:t>
            </a:r>
            <a:endParaRPr lang="ru-RU" sz="2000" kern="0" dirty="0">
              <a:ln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90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0000">
        <p14:vortex dir="r"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ds05.infourok.ru/uploads/ex/06a3/0004d51a-f74199c9/img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Первая степень-легкая </a:t>
            </a:r>
            <a:br>
              <a:rPr lang="ru-RU" dirty="0" smtClean="0"/>
            </a:br>
            <a:r>
              <a:rPr lang="ru-RU" dirty="0" smtClean="0"/>
              <a:t>10-15 дней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Легкая адаптация к детскому саду проходит в короткие сроки: в течение 2-4 недель малыш привыкает к садику, не боится туда идти и с радостью отправляется в группу. О такой степени адаптации можно судить по следующим признакам:</a:t>
            </a:r>
          </a:p>
          <a:p>
            <a:pPr fontAlgn="base"/>
            <a:r>
              <a:rPr lang="ru-RU" dirty="0"/>
              <a:t>малыш спокойно заходит в детский сад и группу, без плача и истерик;</a:t>
            </a:r>
          </a:p>
          <a:p>
            <a:pPr fontAlgn="base"/>
            <a:r>
              <a:rPr lang="ru-RU" dirty="0"/>
              <a:t>с радостью общается с воспитателями, не прячется от них, не боится смотреть им в глаза, может спокойно сказать им о своей потребности в данный момент;</a:t>
            </a:r>
          </a:p>
          <a:p>
            <a:pPr fontAlgn="base"/>
            <a:r>
              <a:rPr lang="ru-RU" dirty="0"/>
              <a:t>успешно контактирует с ребятами из группы;</a:t>
            </a:r>
          </a:p>
          <a:p>
            <a:pPr fontAlgn="base"/>
            <a:r>
              <a:rPr lang="ru-RU" dirty="0"/>
              <a:t>адекватно реагирует на словесные поощрения или порицания со стороны педагогов;</a:t>
            </a:r>
          </a:p>
          <a:p>
            <a:pPr fontAlgn="base"/>
            <a:r>
              <a:rPr lang="ru-RU" dirty="0"/>
              <a:t>если уже умеет говорить, то эмоционально рассказывает родителям о том, что сегодня происходило в садике.</a:t>
            </a:r>
          </a:p>
          <a:p>
            <a:endParaRPr lang="ru-RU" dirty="0"/>
          </a:p>
        </p:txBody>
      </p:sp>
      <p:pic>
        <p:nvPicPr>
          <p:cNvPr id="4100" name="Picture 4" descr="https://image.jimcdn.com/app/cms/image/transf/dimension=1224x10000:format=png/path/se5e270045a0e6fdf/image/i821af953c7966565/version/1454739685/ima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488" y="5229200"/>
            <a:ext cx="5249888" cy="1711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94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ds05.infourok.ru/uploads/ex/06a3/0004d51a-f74199c9/img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422" y="5760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Вторая степень-средняя</a:t>
            </a:r>
            <a:br>
              <a:rPr lang="ru-RU" dirty="0" smtClean="0"/>
            </a:br>
            <a:r>
              <a:rPr lang="ru-RU" dirty="0" smtClean="0"/>
              <a:t>1 месяц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6601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Средняя адаптация ребенка в детском саду затягивается на более длительное время – до полутора месяцев. Малыш при этом плачет или злится, когда идет в детский сад, не всегда хочет отправляться в группу, но тем не менее вливается в коллектив и новую жизнь, хоть и медленно. На такой уровень адаптации указывают признаки:</a:t>
            </a:r>
          </a:p>
          <a:p>
            <a:pPr fontAlgn="base"/>
            <a:r>
              <a:rPr lang="ru-RU" dirty="0"/>
              <a:t>ребенок мало ходит в сад и часто болеет;</a:t>
            </a:r>
          </a:p>
          <a:p>
            <a:pPr fontAlgn="base"/>
            <a:r>
              <a:rPr lang="ru-RU" dirty="0"/>
              <a:t>тяжело расстается с мамой, не хочет ее отпускать, плачет некоторое время после ее ухода из сада;</a:t>
            </a:r>
          </a:p>
          <a:p>
            <a:pPr fontAlgn="base"/>
            <a:r>
              <a:rPr lang="ru-RU" dirty="0"/>
              <a:t>через короткое время успокаивается и начинает играть с другими детьми;</a:t>
            </a:r>
          </a:p>
          <a:p>
            <a:pPr fontAlgn="base"/>
            <a:r>
              <a:rPr lang="ru-RU" dirty="0"/>
              <a:t>соблюдает распорядок </a:t>
            </a:r>
            <a:r>
              <a:rPr lang="ru-RU" dirty="0" smtClean="0"/>
              <a:t>дня учреждения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адекватно реагирует на положительные и отрицательные высказывания педагога о его поведении и действиях.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01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ds05.infourok.ru/uploads/ex/06a3/0004d51a-f74199c9/img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9275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Третья степень-тяжелая</a:t>
            </a:r>
            <a:br>
              <a:rPr lang="ru-RU" dirty="0" smtClean="0"/>
            </a:br>
            <a:r>
              <a:rPr lang="ru-RU" dirty="0" smtClean="0"/>
              <a:t>от 2 до 6 месяцев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08656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dirty="0"/>
              <a:t>Тяжелая адаптация в детском саду характерна детям с высокой чувствительностью, низким уровнем социализации или повышенной агрессивностью. Привыкание в этом случае может длиться от пары месяцев до нескольких лет, иногда малыш так и не приспосабливается к детскому учреждению и родителям приходится забирать его на домашнее воспитание. Такая степень адаптации встречается </a:t>
            </a:r>
            <a:r>
              <a:rPr lang="ru-RU" dirty="0" smtClean="0"/>
              <a:t>достаточно </a:t>
            </a:r>
            <a:r>
              <a:rPr lang="ru-RU" dirty="0"/>
              <a:t>редко. Признаки, по которым можно ее определить:</a:t>
            </a:r>
          </a:p>
          <a:p>
            <a:pPr fontAlgn="base"/>
            <a:r>
              <a:rPr lang="ru-RU" dirty="0"/>
              <a:t>отсутствие контакта с воспитателями и сверстниками более, чем в течение двух месяцев;</a:t>
            </a:r>
          </a:p>
          <a:p>
            <a:pPr fontAlgn="base"/>
            <a:r>
              <a:rPr lang="ru-RU" dirty="0"/>
              <a:t>плач, ступор или агрессия длительное время после ухода родителей – более часа;</a:t>
            </a:r>
          </a:p>
          <a:p>
            <a:pPr fontAlgn="base"/>
            <a:r>
              <a:rPr lang="ru-RU" dirty="0"/>
              <a:t>отказ от принятия распорядка детского сада: не ест, не спит, не участвует в развивающей и образовательной деятельности, не играет с детьми;</a:t>
            </a:r>
          </a:p>
          <a:p>
            <a:pPr fontAlgn="base"/>
            <a:r>
              <a:rPr lang="ru-RU" dirty="0"/>
              <a:t>слезы, испуг или агрессия в ответ на слова педагогов.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1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903</Words>
  <Application>Microsoft Office PowerPoint</Application>
  <PresentationFormat>Экран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ТМК ДОУ «Хатангский детский сад комбинированного вида «Снежинка  </vt:lpstr>
      <vt:lpstr>Что такое адаптация в ДОУ?</vt:lpstr>
      <vt:lpstr>Презентация PowerPoint</vt:lpstr>
      <vt:lpstr>Презентация PowerPoint</vt:lpstr>
      <vt:lpstr>Презентация PowerPoint</vt:lpstr>
      <vt:lpstr>Презентация PowerPoint</vt:lpstr>
      <vt:lpstr>Первая степень-легкая  10-15 дней</vt:lpstr>
      <vt:lpstr>Вторая степень-средняя 1 месяц</vt:lpstr>
      <vt:lpstr>Третья степень-тяжелая от 2 до 6 месяцев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города Новосибирска  « Детский сад № 84 «Благодать» </dc:title>
  <dc:creator>Кирилл</dc:creator>
  <cp:lastModifiedBy>Ясли</cp:lastModifiedBy>
  <cp:revision>41</cp:revision>
  <dcterms:created xsi:type="dcterms:W3CDTF">2020-10-04T10:48:54Z</dcterms:created>
  <dcterms:modified xsi:type="dcterms:W3CDTF">2022-12-06T08:37:23Z</dcterms:modified>
</cp:coreProperties>
</file>