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61" r:id="rId3"/>
    <p:sldId id="257" r:id="rId4"/>
    <p:sldId id="273" r:id="rId5"/>
    <p:sldId id="286" r:id="rId6"/>
    <p:sldId id="258" r:id="rId7"/>
    <p:sldId id="313" r:id="rId8"/>
    <p:sldId id="260" r:id="rId9"/>
    <p:sldId id="263" r:id="rId10"/>
    <p:sldId id="264" r:id="rId11"/>
    <p:sldId id="265" r:id="rId12"/>
    <p:sldId id="267" r:id="rId13"/>
    <p:sldId id="300" r:id="rId14"/>
    <p:sldId id="268" r:id="rId15"/>
    <p:sldId id="269" r:id="rId16"/>
    <p:sldId id="270" r:id="rId17"/>
    <p:sldId id="271" r:id="rId18"/>
    <p:sldId id="301" r:id="rId19"/>
    <p:sldId id="292" r:id="rId20"/>
    <p:sldId id="302" r:id="rId21"/>
    <p:sldId id="294" r:id="rId22"/>
    <p:sldId id="303" r:id="rId23"/>
    <p:sldId id="274" r:id="rId24"/>
    <p:sldId id="275" r:id="rId25"/>
    <p:sldId id="314" r:id="rId26"/>
    <p:sldId id="315" r:id="rId27"/>
    <p:sldId id="309" r:id="rId28"/>
    <p:sldId id="311" r:id="rId29"/>
    <p:sldId id="312" r:id="rId30"/>
    <p:sldId id="306" r:id="rId31"/>
    <p:sldId id="297" r:id="rId32"/>
    <p:sldId id="296" r:id="rId33"/>
    <p:sldId id="277" r:id="rId34"/>
    <p:sldId id="288" r:id="rId35"/>
    <p:sldId id="305" r:id="rId36"/>
    <p:sldId id="282" r:id="rId37"/>
    <p:sldId id="283" r:id="rId38"/>
    <p:sldId id="284" r:id="rId39"/>
    <p:sldId id="285" r:id="rId40"/>
    <p:sldId id="307" r:id="rId41"/>
    <p:sldId id="289" r:id="rId42"/>
    <p:sldId id="279" r:id="rId43"/>
    <p:sldId id="278" r:id="rId44"/>
    <p:sldId id="287" r:id="rId45"/>
    <p:sldId id="266"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88" autoAdjust="0"/>
  </p:normalViewPr>
  <p:slideViewPr>
    <p:cSldViewPr>
      <p:cViewPr varScale="1">
        <p:scale>
          <a:sx n="66" d="100"/>
          <a:sy n="66" d="100"/>
        </p:scale>
        <p:origin x="168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836B5-8424-4A24-A40F-4AD867762759}" type="datetimeFigureOut">
              <a:rPr lang="ru-RU" smtClean="0"/>
              <a:t>22.10.2021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3EBFDB-D256-46CB-B181-29B735CD7A43}" type="slidenum">
              <a:rPr lang="ru-RU" smtClean="0"/>
              <a:t>‹#›</a:t>
            </a:fld>
            <a:endParaRPr lang="ru-RU" dirty="0"/>
          </a:p>
        </p:txBody>
      </p:sp>
    </p:spTree>
    <p:extLst>
      <p:ext uri="{BB962C8B-B14F-4D97-AF65-F5344CB8AC3E}">
        <p14:creationId xmlns:p14="http://schemas.microsoft.com/office/powerpoint/2010/main" val="162705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EBFDB-D256-46CB-B181-29B735CD7A43}" type="slidenum">
              <a:rPr lang="ru-RU" smtClean="0"/>
              <a:t>1</a:t>
            </a:fld>
            <a:endParaRPr lang="ru-RU"/>
          </a:p>
        </p:txBody>
      </p:sp>
    </p:spTree>
    <p:extLst>
      <p:ext uri="{BB962C8B-B14F-4D97-AF65-F5344CB8AC3E}">
        <p14:creationId xmlns:p14="http://schemas.microsoft.com/office/powerpoint/2010/main" val="127557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EBFDB-D256-46CB-B181-29B735CD7A43}" type="slidenum">
              <a:rPr lang="ru-RU" smtClean="0"/>
              <a:t>3</a:t>
            </a:fld>
            <a:endParaRPr lang="ru-RU"/>
          </a:p>
        </p:txBody>
      </p:sp>
    </p:spTree>
    <p:extLst>
      <p:ext uri="{BB962C8B-B14F-4D97-AF65-F5344CB8AC3E}">
        <p14:creationId xmlns:p14="http://schemas.microsoft.com/office/powerpoint/2010/main" val="29100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33EBFDB-D256-46CB-B181-29B735CD7A43}" type="slidenum">
              <a:rPr lang="ru-RU" smtClean="0"/>
              <a:t>35</a:t>
            </a:fld>
            <a:endParaRPr lang="ru-RU" dirty="0"/>
          </a:p>
        </p:txBody>
      </p:sp>
    </p:spTree>
    <p:extLst>
      <p:ext uri="{BB962C8B-B14F-4D97-AF65-F5344CB8AC3E}">
        <p14:creationId xmlns:p14="http://schemas.microsoft.com/office/powerpoint/2010/main" val="3402353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22.10.2021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22.10.2021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22.10.2021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22.10.2021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22.10.2021</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22.10.2021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22.10.2021</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22.10.2021</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22.10.2021</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22.10.2021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22.10.2021</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22.10.2021</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a:p>
        </p:txBody>
      </p:sp>
      <p:sp>
        <p:nvSpPr>
          <p:cNvPr id="2" name="Заголовок 1"/>
          <p:cNvSpPr>
            <a:spLocks noGrp="1"/>
          </p:cNvSpPr>
          <p:nvPr>
            <p:ph type="ctrTitle"/>
          </p:nvPr>
        </p:nvSpPr>
        <p:spPr>
          <a:xfrm>
            <a:off x="1187624" y="3429000"/>
            <a:ext cx="7175351" cy="1793167"/>
          </a:xfrm>
        </p:spPr>
        <p:txBody>
          <a:bodyPr>
            <a:normAutofit/>
          </a:bodyPr>
          <a:lstStyle/>
          <a:p>
            <a:pPr marL="182880" indent="0">
              <a:buNone/>
            </a:pPr>
            <a:r>
              <a:rPr lang="ru-RU" dirty="0" smtClean="0"/>
              <a:t>  </a:t>
            </a:r>
            <a:endParaRPr lang="ru-RU"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452"/>
            <a:ext cx="8928992" cy="671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2575188"/>
            <a:ext cx="4248472" cy="149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8240" y="6353853"/>
            <a:ext cx="7632848" cy="369332"/>
          </a:xfrm>
          <a:prstGeom prst="rect">
            <a:avLst/>
          </a:prstGeom>
          <a:noFill/>
        </p:spPr>
        <p:txBody>
          <a:bodyPr wrap="square" rtlCol="0">
            <a:spAutoFit/>
          </a:bodyPr>
          <a:lstStyle/>
          <a:p>
            <a:r>
              <a:rPr lang="ru-RU" dirty="0" smtClean="0"/>
              <a:t>ТМК ДОУ «</a:t>
            </a:r>
            <a:r>
              <a:rPr lang="ru-RU" dirty="0" err="1" smtClean="0"/>
              <a:t>Хатангский</a:t>
            </a:r>
            <a:r>
              <a:rPr lang="ru-RU" dirty="0" smtClean="0"/>
              <a:t> детский сад «Снежинка»</a:t>
            </a:r>
            <a:endParaRPr lang="ru-RU" dirty="0"/>
          </a:p>
        </p:txBody>
      </p:sp>
    </p:spTree>
    <p:extLst>
      <p:ext uri="{BB962C8B-B14F-4D97-AF65-F5344CB8AC3E}">
        <p14:creationId xmlns:p14="http://schemas.microsoft.com/office/powerpoint/2010/main" val="306311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856984" cy="6427048"/>
          </a:xfrm>
        </p:spPr>
        <p:txBody>
          <a:bodyPr/>
          <a:lstStyle/>
          <a:p>
            <a:endParaRPr lang="ru-RU" dirty="0"/>
          </a:p>
        </p:txBody>
      </p:sp>
      <p:pic>
        <p:nvPicPr>
          <p:cNvPr id="3074" name="Picture 2" descr="C:\Users\Poltanov\Desktop\Телефон\20180327_09292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16632"/>
            <a:ext cx="4176463" cy="65699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oltanov\Desktop\Телефон\20180327_09295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116632"/>
            <a:ext cx="4392488" cy="656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1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40568" y="260648"/>
            <a:ext cx="6400800" cy="3474720"/>
          </a:xfrm>
        </p:spPr>
        <p:txBody>
          <a:bodyPr/>
          <a:lstStyle/>
          <a:p>
            <a:endParaRPr lang="ru-RU" dirty="0"/>
          </a:p>
        </p:txBody>
      </p:sp>
      <p:pic>
        <p:nvPicPr>
          <p:cNvPr id="4098" name="Picture 2" descr="C:\Users\Poltanov\Desktop\Телефон\20180327_0930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2335" y="150238"/>
            <a:ext cx="4235649" cy="64807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oltanov\Desktop\Телефон\20180424_0925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172755"/>
            <a:ext cx="4176464" cy="645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50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856984" cy="6552728"/>
          </a:xfrm>
        </p:spPr>
        <p:txBody>
          <a:bodyPr/>
          <a:lstStyle/>
          <a:p>
            <a:pPr marL="45720" indent="0">
              <a:buNone/>
            </a:pPr>
            <a:r>
              <a:rPr lang="ru-RU" dirty="0" smtClean="0">
                <a:solidFill>
                  <a:schemeClr val="bg2">
                    <a:lumMod val="75000"/>
                  </a:schemeClr>
                </a:solidFill>
                <a:latin typeface="Arial" pitchFamily="34" charset="0"/>
                <a:cs typeface="Arial" pitchFamily="34" charset="0"/>
              </a:rPr>
              <a:t>Эксперимент со снегом.</a:t>
            </a:r>
          </a:p>
          <a:p>
            <a:pPr marL="45720" indent="0">
              <a:buNone/>
            </a:pPr>
            <a:r>
              <a:rPr lang="ru-RU" dirty="0" smtClean="0">
                <a:solidFill>
                  <a:schemeClr val="bg2">
                    <a:lumMod val="75000"/>
                  </a:schemeClr>
                </a:solidFill>
                <a:latin typeface="Arial" pitchFamily="34" charset="0"/>
                <a:cs typeface="Arial" pitchFamily="34" charset="0"/>
              </a:rPr>
              <a:t>Цель:</a:t>
            </a:r>
            <a:r>
              <a:rPr lang="ru-RU" dirty="0" smtClean="0">
                <a:latin typeface="Arial" pitchFamily="34" charset="0"/>
                <a:cs typeface="Arial" pitchFamily="34" charset="0"/>
              </a:rPr>
              <a:t> познакомить детей со свойствами снега.</a:t>
            </a:r>
          </a:p>
          <a:p>
            <a:endParaRPr lang="ru-RU" dirty="0">
              <a:latin typeface="Arial" pitchFamily="34" charset="0"/>
              <a:cs typeface="Arial" pitchFamily="34" charset="0"/>
            </a:endParaRPr>
          </a:p>
        </p:txBody>
      </p:sp>
      <p:pic>
        <p:nvPicPr>
          <p:cNvPr id="2050" name="Picture 2" descr="C:\Users\Poltanov\Desktop\Телефон\20180326_0914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124744"/>
            <a:ext cx="4392488" cy="56166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oltanov\Desktop\Телефон\20180326_1115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1124744"/>
            <a:ext cx="424847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0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3" y="116632"/>
            <a:ext cx="7120879" cy="1080120"/>
          </a:xfrm>
        </p:spPr>
        <p:txBody>
          <a:bodyPr/>
          <a:lstStyle/>
          <a:p>
            <a:pPr marL="45720" indent="0">
              <a:buNone/>
            </a:pPr>
            <a:r>
              <a:rPr lang="ru-RU" dirty="0" smtClean="0">
                <a:solidFill>
                  <a:srgbClr val="00B050"/>
                </a:solidFill>
              </a:rPr>
              <a:t>Травяник  согрелся и дал ростки.</a:t>
            </a:r>
            <a:endParaRPr lang="ru-RU" dirty="0">
              <a:solidFill>
                <a:srgbClr val="00B050"/>
              </a:solidFill>
            </a:endParaRPr>
          </a:p>
        </p:txBody>
      </p:sp>
      <p:pic>
        <p:nvPicPr>
          <p:cNvPr id="4" name="Picture 2" descr="C:\Users\Poltanov\Desktop\Телефон\20180424_09252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3" y="1196752"/>
            <a:ext cx="4464496" cy="55446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Poltanov\Desktop\ДЕТИ\20180503_1510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399" y="1196751"/>
            <a:ext cx="4248472" cy="548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056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16632"/>
            <a:ext cx="8605464" cy="6552728"/>
          </a:xfrm>
        </p:spPr>
        <p:txBody>
          <a:bodyPr>
            <a:normAutofit/>
          </a:bodyPr>
          <a:lstStyle/>
          <a:p>
            <a:pPr marL="640080" lvl="2" indent="0">
              <a:buNone/>
            </a:pPr>
            <a:r>
              <a:rPr lang="ru-RU" sz="2000" dirty="0">
                <a:solidFill>
                  <a:schemeClr val="bg2">
                    <a:lumMod val="75000"/>
                  </a:schemeClr>
                </a:solidFill>
                <a:latin typeface="Arial" pitchFamily="34" charset="0"/>
                <a:cs typeface="Arial" pitchFamily="34" charset="0"/>
              </a:rPr>
              <a:t>Художественно-эстетическое развитие.</a:t>
            </a:r>
          </a:p>
          <a:p>
            <a:pPr marL="45720" indent="0">
              <a:buNone/>
            </a:pPr>
            <a:r>
              <a:rPr lang="ru-RU" dirty="0" smtClean="0">
                <a:solidFill>
                  <a:schemeClr val="bg2">
                    <a:lumMod val="75000"/>
                  </a:schemeClr>
                </a:solidFill>
                <a:latin typeface="Arial" pitchFamily="34" charset="0"/>
                <a:cs typeface="Arial" pitchFamily="34" charset="0"/>
              </a:rPr>
              <a:t>Рисование пальчиками</a:t>
            </a:r>
            <a:r>
              <a:rPr lang="ru-RU" dirty="0">
                <a:latin typeface="Arial" pitchFamily="34" charset="0"/>
                <a:cs typeface="Arial" pitchFamily="34" charset="0"/>
              </a:rPr>
              <a:t> </a:t>
            </a:r>
            <a:r>
              <a:rPr lang="ru-RU" i="1" dirty="0" smtClean="0">
                <a:latin typeface="Arial" pitchFamily="34" charset="0"/>
                <a:cs typeface="Arial" pitchFamily="34" charset="0"/>
              </a:rPr>
              <a:t>«Веточка мимозы»</a:t>
            </a:r>
            <a:r>
              <a:rPr lang="ru-RU" dirty="0">
                <a:latin typeface="Arial" pitchFamily="34" charset="0"/>
                <a:cs typeface="Arial" pitchFamily="34" charset="0"/>
              </a:rPr>
              <a:t> </a:t>
            </a:r>
            <a:endParaRPr lang="ru-RU" dirty="0" smtClean="0">
              <a:latin typeface="Arial" pitchFamily="34" charset="0"/>
              <a:cs typeface="Arial" pitchFamily="34" charset="0"/>
            </a:endParaRPr>
          </a:p>
          <a:p>
            <a:pPr marL="45720" indent="0">
              <a:buNone/>
            </a:pPr>
            <a:r>
              <a:rPr lang="ru-RU" u="sng" dirty="0" smtClean="0">
                <a:latin typeface="Arial" pitchFamily="34" charset="0"/>
                <a:cs typeface="Arial" pitchFamily="34" charset="0"/>
              </a:rPr>
              <a:t>Цель</a:t>
            </a:r>
            <a:r>
              <a:rPr lang="ru-RU" dirty="0" smtClean="0">
                <a:latin typeface="Arial" pitchFamily="34" charset="0"/>
                <a:cs typeface="Arial" pitchFamily="34" charset="0"/>
              </a:rPr>
              <a:t>: вызвать интерес к рисованию, развитие эстетического восприятия; </a:t>
            </a:r>
            <a:r>
              <a:rPr lang="ru-RU" dirty="0">
                <a:latin typeface="Arial" pitchFamily="34" charset="0"/>
                <a:cs typeface="Arial" pitchFamily="34" charset="0"/>
              </a:rPr>
              <a:t>учить создавать композицию, располагая изображение по всей поверхности </a:t>
            </a:r>
            <a:r>
              <a:rPr lang="ru-RU" dirty="0" smtClean="0">
                <a:latin typeface="Arial" pitchFamily="34" charset="0"/>
                <a:cs typeface="Arial" pitchFamily="34" charset="0"/>
              </a:rPr>
              <a:t>листа. Учить </a:t>
            </a:r>
            <a:r>
              <a:rPr lang="ru-RU" dirty="0">
                <a:latin typeface="Arial" pitchFamily="34" charset="0"/>
                <a:cs typeface="Arial" pitchFamily="34" charset="0"/>
              </a:rPr>
              <a:t>рисовать мимозу путем </a:t>
            </a:r>
            <a:r>
              <a:rPr lang="ru-RU" dirty="0" err="1">
                <a:latin typeface="Arial" pitchFamily="34" charset="0"/>
                <a:cs typeface="Arial" pitchFamily="34" charset="0"/>
              </a:rPr>
              <a:t>примакивания</a:t>
            </a:r>
            <a:r>
              <a:rPr lang="ru-RU" dirty="0">
                <a:latin typeface="Arial" pitchFamily="34" charset="0"/>
                <a:cs typeface="Arial" pitchFamily="34" charset="0"/>
              </a:rPr>
              <a:t> пальцем</a:t>
            </a:r>
            <a:r>
              <a:rPr lang="ru-RU" dirty="0" smtClean="0">
                <a:latin typeface="Arial" pitchFamily="34" charset="0"/>
                <a:cs typeface="Arial" pitchFamily="34" charset="0"/>
              </a:rPr>
              <a:t>;</a:t>
            </a:r>
          </a:p>
          <a:p>
            <a:endParaRPr lang="ru-RU" sz="2400" dirty="0" smtClean="0">
              <a:latin typeface="Arial" pitchFamily="34" charset="0"/>
              <a:cs typeface="Arial" pitchFamily="34" charset="0"/>
            </a:endParaRPr>
          </a:p>
          <a:p>
            <a:pPr marL="45720" indent="0">
              <a:buNone/>
            </a:pPr>
            <a:r>
              <a:rPr lang="ru-RU" sz="2400" dirty="0" smtClean="0">
                <a:solidFill>
                  <a:schemeClr val="bg2">
                    <a:lumMod val="75000"/>
                  </a:schemeClr>
                </a:solidFill>
                <a:latin typeface="Arial" pitchFamily="34" charset="0"/>
                <a:cs typeface="Arial" pitchFamily="34" charset="0"/>
              </a:rPr>
              <a:t>Лепка</a:t>
            </a:r>
            <a:r>
              <a:rPr lang="ru-RU" sz="2400" dirty="0" smtClean="0">
                <a:latin typeface="Arial" pitchFamily="34" charset="0"/>
                <a:cs typeface="Arial" pitchFamily="34" charset="0"/>
              </a:rPr>
              <a:t> «Солнышко лучистое».</a:t>
            </a:r>
          </a:p>
          <a:p>
            <a:pPr marL="45720" indent="0">
              <a:buNone/>
            </a:pPr>
            <a:r>
              <a:rPr lang="ru-RU" sz="2400" dirty="0" smtClean="0">
                <a:latin typeface="Arial" pitchFamily="34" charset="0"/>
                <a:cs typeface="Arial" pitchFamily="34" charset="0"/>
              </a:rPr>
              <a:t>Цель: Учить </a:t>
            </a:r>
            <a:r>
              <a:rPr lang="ru-RU" sz="2400" dirty="0">
                <a:latin typeface="Arial" pitchFamily="34" charset="0"/>
                <a:cs typeface="Arial" pitchFamily="34" charset="0"/>
              </a:rPr>
              <a:t>детей надавливающим движением указательного пальца размазывать пластилин на картоне; </a:t>
            </a:r>
            <a:r>
              <a:rPr lang="ru-RU" sz="2400" dirty="0" smtClean="0">
                <a:latin typeface="Arial" pitchFamily="34" charset="0"/>
                <a:cs typeface="Arial" pitchFamily="34" charset="0"/>
              </a:rPr>
              <a:t> формирование </a:t>
            </a:r>
            <a:r>
              <a:rPr lang="ru-RU" sz="2400" dirty="0">
                <a:latin typeface="Arial" pitchFamily="34" charset="0"/>
                <a:cs typeface="Arial" pitchFamily="34" charset="0"/>
              </a:rPr>
              <a:t>интерес к работе с пластилином; </a:t>
            </a:r>
            <a:r>
              <a:rPr lang="ru-RU" sz="2400" dirty="0" smtClean="0">
                <a:latin typeface="Arial" pitchFamily="34" charset="0"/>
                <a:cs typeface="Arial" pitchFamily="34" charset="0"/>
              </a:rPr>
              <a:t> развитие мелкой моторики.</a:t>
            </a:r>
            <a:endParaRPr lang="ru-RU" sz="2400" dirty="0">
              <a:latin typeface="Arial" pitchFamily="34" charset="0"/>
              <a:cs typeface="Arial" pitchFamily="34" charset="0"/>
            </a:endParaRPr>
          </a:p>
          <a:p>
            <a:endParaRPr lang="ru-RU" sz="2400" dirty="0">
              <a:latin typeface="Arial" pitchFamily="34" charset="0"/>
              <a:cs typeface="Arial" pitchFamily="34" charset="0"/>
            </a:endParaRPr>
          </a:p>
          <a:p>
            <a:pPr marL="45720" indent="0">
              <a:buNone/>
            </a:pPr>
            <a:endParaRPr lang="ru-RU" sz="2000" dirty="0"/>
          </a:p>
          <a:p>
            <a:endParaRPr lang="ru-RU" dirty="0"/>
          </a:p>
        </p:txBody>
      </p:sp>
      <p:pic>
        <p:nvPicPr>
          <p:cNvPr id="4" name="Рисунок 3" descr="https://img-fotki.yandex.ru/get/109111/112424586.bfe/0_fef41_a265c05b_XL.png"/>
          <p:cNvPicPr/>
          <p:nvPr/>
        </p:nvPicPr>
        <p:blipFill>
          <a:blip r:embed="rId2">
            <a:extLst>
              <a:ext uri="{28A0092B-C50C-407E-A947-70E740481C1C}">
                <a14:useLocalDpi xmlns:a14="http://schemas.microsoft.com/office/drawing/2010/main"/>
              </a:ext>
            </a:extLst>
          </a:blip>
          <a:srcRect/>
          <a:stretch>
            <a:fillRect/>
          </a:stretch>
        </p:blipFill>
        <p:spPr bwMode="auto">
          <a:xfrm>
            <a:off x="0" y="4509120"/>
            <a:ext cx="9143999" cy="2348880"/>
          </a:xfrm>
          <a:prstGeom prst="rect">
            <a:avLst/>
          </a:prstGeom>
          <a:noFill/>
          <a:ln>
            <a:noFill/>
          </a:ln>
        </p:spPr>
      </p:pic>
    </p:spTree>
    <p:extLst>
      <p:ext uri="{BB962C8B-B14F-4D97-AF65-F5344CB8AC3E}">
        <p14:creationId xmlns:p14="http://schemas.microsoft.com/office/powerpoint/2010/main" val="213499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oltanov\Desktop\Телефон\20180409_1107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86" y="1333922"/>
            <a:ext cx="9144000" cy="55240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2239" y="116632"/>
            <a:ext cx="4706737" cy="923330"/>
          </a:xfrm>
          <a:prstGeom prst="rect">
            <a:avLst/>
          </a:prstGeom>
          <a:noFill/>
        </p:spPr>
        <p:txBody>
          <a:bodyPr wrap="none" rtlCol="0">
            <a:spAutoFit/>
          </a:bodyPr>
          <a:lstStyle/>
          <a:p>
            <a:pPr algn="ctr"/>
            <a:r>
              <a:rPr lang="ru-RU" dirty="0">
                <a:solidFill>
                  <a:schemeClr val="bg2">
                    <a:lumMod val="25000"/>
                  </a:schemeClr>
                </a:solidFill>
              </a:rPr>
              <a:t>Художественно-эстетическое развитие.</a:t>
            </a:r>
          </a:p>
          <a:p>
            <a:pPr algn="ctr"/>
            <a:r>
              <a:rPr lang="ru-RU" dirty="0">
                <a:solidFill>
                  <a:srgbClr val="00B050"/>
                </a:solidFill>
              </a:rPr>
              <a:t>Рисование пальчиками</a:t>
            </a:r>
            <a:r>
              <a:rPr lang="ru-RU" dirty="0"/>
              <a:t> «Веточка мимозы</a:t>
            </a:r>
            <a:r>
              <a:rPr lang="ru-RU" dirty="0" smtClean="0"/>
              <a:t>»</a:t>
            </a:r>
          </a:p>
          <a:p>
            <a:pPr algn="ctr"/>
            <a:r>
              <a:rPr lang="ru-RU" dirty="0" smtClean="0">
                <a:solidFill>
                  <a:srgbClr val="00B050"/>
                </a:solidFill>
              </a:rPr>
              <a:t> </a:t>
            </a:r>
            <a:r>
              <a:rPr lang="ru-RU" dirty="0">
                <a:solidFill>
                  <a:srgbClr val="00B050"/>
                </a:solidFill>
              </a:rPr>
              <a:t>Лепка </a:t>
            </a:r>
            <a:r>
              <a:rPr lang="ru-RU" dirty="0"/>
              <a:t>«Солнышко лучистое». </a:t>
            </a:r>
          </a:p>
        </p:txBody>
      </p:sp>
    </p:spTree>
    <p:extLst>
      <p:ext uri="{BB962C8B-B14F-4D97-AF65-F5344CB8AC3E}">
        <p14:creationId xmlns:p14="http://schemas.microsoft.com/office/powerpoint/2010/main" val="863992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dirty="0"/>
          </a:p>
        </p:txBody>
      </p:sp>
      <p:pic>
        <p:nvPicPr>
          <p:cNvPr id="2050" name="Picture 2" descr="C:\Users\Poltanov\Desktop\Телефон\20180409_1107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404664"/>
            <a:ext cx="8927976"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93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44624"/>
            <a:ext cx="9144000" cy="6696744"/>
          </a:xfrm>
        </p:spPr>
        <p:txBody>
          <a:bodyPr/>
          <a:lstStyle/>
          <a:p>
            <a:pPr marL="45720" indent="0">
              <a:buNone/>
            </a:pPr>
            <a:r>
              <a:rPr lang="ru-RU" dirty="0" smtClean="0">
                <a:solidFill>
                  <a:schemeClr val="bg2">
                    <a:lumMod val="50000"/>
                  </a:schemeClr>
                </a:solidFill>
                <a:latin typeface="Arial" pitchFamily="34" charset="0"/>
                <a:cs typeface="Arial" pitchFamily="34" charset="0"/>
              </a:rPr>
              <a:t>Нетрадиционное рисование. </a:t>
            </a:r>
            <a:r>
              <a:rPr lang="ru-RU" dirty="0" smtClean="0">
                <a:solidFill>
                  <a:schemeClr val="accent5"/>
                </a:solidFill>
                <a:latin typeface="Arial" pitchFamily="34" charset="0"/>
                <a:cs typeface="Arial" pitchFamily="34" charset="0"/>
              </a:rPr>
              <a:t>«Цветочная поляна».</a:t>
            </a:r>
          </a:p>
          <a:p>
            <a:pPr marL="45720" indent="0">
              <a:buNone/>
            </a:pPr>
            <a:r>
              <a:rPr lang="ru-RU" sz="1600" b="1" dirty="0">
                <a:latin typeface="Arial" pitchFamily="34" charset="0"/>
                <a:cs typeface="Arial" pitchFamily="34" charset="0"/>
              </a:rPr>
              <a:t>Цель:</a:t>
            </a:r>
            <a:r>
              <a:rPr lang="ru-RU" sz="1600" dirty="0">
                <a:latin typeface="Arial" pitchFamily="34" charset="0"/>
                <a:cs typeface="Arial" pitchFamily="34" charset="0"/>
              </a:rPr>
              <a:t> Знакомство детей с нетрадиционной техникой – рисование ладошкой, развитие у детей творческого воображения, фантазии, мышления</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pic>
        <p:nvPicPr>
          <p:cNvPr id="1026" name="Picture 2" descr="C:\Users\Poltanov\Desktop\Телефон\20180409_1106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96752"/>
            <a:ext cx="8928992"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4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75768" y="4983"/>
            <a:ext cx="8256671" cy="1656184"/>
          </a:xfrm>
        </p:spPr>
        <p:txBody>
          <a:bodyPr/>
          <a:lstStyle/>
          <a:p>
            <a:pPr marL="45720" indent="0">
              <a:buNone/>
            </a:pPr>
            <a:r>
              <a:rPr lang="ru-RU" dirty="0" smtClean="0">
                <a:solidFill>
                  <a:srgbClr val="FF0000"/>
                </a:solidFill>
                <a:latin typeface="Arial" pitchFamily="34" charset="0"/>
                <a:cs typeface="Arial" pitchFamily="34" charset="0"/>
              </a:rPr>
              <a:t>                        Музыкальное занятие.</a:t>
            </a:r>
          </a:p>
          <a:p>
            <a:pPr marL="45720" indent="0">
              <a:buNone/>
            </a:pPr>
            <a:r>
              <a:rPr lang="ru-RU" dirty="0" smtClean="0">
                <a:solidFill>
                  <a:srgbClr val="FF0000"/>
                </a:solidFill>
              </a:rPr>
              <a:t>Цель.</a:t>
            </a:r>
            <a:r>
              <a:rPr lang="ru-RU" dirty="0" smtClean="0"/>
              <a:t> </a:t>
            </a:r>
            <a:r>
              <a:rPr lang="ru-RU" sz="1600" dirty="0"/>
              <a:t>Развитие музыкальных способностей детей </a:t>
            </a:r>
            <a:r>
              <a:rPr lang="ru-RU" sz="1600" dirty="0" smtClean="0"/>
              <a:t>через</a:t>
            </a:r>
            <a:r>
              <a:rPr lang="ru-RU" sz="1600" dirty="0"/>
              <a:t> музыкально-игровую деятельность.</a:t>
            </a:r>
            <a:endParaRPr lang="ru-RU" sz="1600" dirty="0">
              <a:solidFill>
                <a:srgbClr val="FF0000"/>
              </a:solidFill>
            </a:endParaRPr>
          </a:p>
        </p:txBody>
      </p:sp>
      <p:pic>
        <p:nvPicPr>
          <p:cNvPr id="5" name="Picture 2" descr="C:\Users\Poltanov\Desktop\ДЕТИ\20180504_09423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904" y="1628800"/>
            <a:ext cx="8856984" cy="504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9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oltanov\Desktop\ДЕТИ\20180504_0946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857250"/>
            <a:ext cx="8856984" cy="581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10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212976"/>
            <a:ext cx="6512511" cy="1942152"/>
          </a:xfrm>
        </p:spPr>
        <p:txBody>
          <a:bodyPr/>
          <a:lstStyle/>
          <a:p>
            <a:pPr marL="0" indent="0">
              <a:buNone/>
            </a:pPr>
            <a:r>
              <a:rPr lang="ru-RU" dirty="0"/>
              <a:t/>
            </a:r>
            <a:br>
              <a:rPr lang="ru-RU" dirty="0"/>
            </a:br>
            <a:endParaRPr lang="ru-RU" dirty="0"/>
          </a:p>
        </p:txBody>
      </p:sp>
      <p:pic>
        <p:nvPicPr>
          <p:cNvPr id="5" name="Рисунок 4" descr="http://www.oogazone.com/wp-content/uploads/top-10-bed-clipart-of-flowers-and-drawing.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797152"/>
            <a:ext cx="9143999" cy="2060847"/>
          </a:xfrm>
          <a:prstGeom prst="rect">
            <a:avLst/>
          </a:prstGeom>
          <a:noFill/>
          <a:ln>
            <a:noFill/>
          </a:ln>
        </p:spPr>
      </p:pic>
      <p:sp>
        <p:nvSpPr>
          <p:cNvPr id="4" name="Объект 3"/>
          <p:cNvSpPr>
            <a:spLocks noGrp="1"/>
          </p:cNvSpPr>
          <p:nvPr>
            <p:ph sz="quarter" idx="13"/>
          </p:nvPr>
        </p:nvSpPr>
        <p:spPr>
          <a:xfrm>
            <a:off x="395536" y="476672"/>
            <a:ext cx="8352928" cy="4176464"/>
          </a:xfrm>
        </p:spPr>
        <p:txBody>
          <a:bodyPr>
            <a:normAutofit/>
          </a:bodyPr>
          <a:lstStyle/>
          <a:p>
            <a:pPr marL="45720" indent="0" algn="ctr">
              <a:buNone/>
            </a:pPr>
            <a:r>
              <a:rPr lang="ru-RU" dirty="0"/>
              <a:t/>
            </a:r>
            <a:br>
              <a:rPr lang="ru-RU" dirty="0"/>
            </a:br>
            <a:r>
              <a:rPr lang="ru-RU" dirty="0">
                <a:solidFill>
                  <a:schemeClr val="accent6">
                    <a:lumMod val="75000"/>
                  </a:schemeClr>
                </a:solidFill>
                <a:latin typeface="Comic Sans MS" pitchFamily="66" charset="0"/>
              </a:rPr>
              <a:t>Проект «Весна» для второй группы раннего возраста</a:t>
            </a:r>
            <a:r>
              <a:rPr lang="ru-RU" dirty="0" smtClean="0">
                <a:solidFill>
                  <a:schemeClr val="accent6">
                    <a:lumMod val="75000"/>
                  </a:schemeClr>
                </a:solidFill>
                <a:latin typeface="Comic Sans MS" pitchFamily="66" charset="0"/>
              </a:rPr>
              <a:t>.</a:t>
            </a:r>
          </a:p>
          <a:p>
            <a:pPr marL="45720" indent="0" algn="ctr">
              <a:buNone/>
            </a:pPr>
            <a:r>
              <a:rPr lang="ru-RU" dirty="0" smtClean="0">
                <a:solidFill>
                  <a:schemeClr val="accent6">
                    <a:lumMod val="75000"/>
                  </a:schemeClr>
                </a:solidFill>
                <a:latin typeface="Comic Sans MS" pitchFamily="66" charset="0"/>
              </a:rPr>
              <a:t> воспитатель </a:t>
            </a:r>
            <a:r>
              <a:rPr lang="ru-RU" dirty="0" err="1" smtClean="0">
                <a:solidFill>
                  <a:schemeClr val="accent6">
                    <a:lumMod val="75000"/>
                  </a:schemeClr>
                </a:solidFill>
                <a:latin typeface="Comic Sans MS" pitchFamily="66" charset="0"/>
              </a:rPr>
              <a:t>Полтанова</a:t>
            </a:r>
            <a:r>
              <a:rPr lang="ru-RU" dirty="0" smtClean="0">
                <a:solidFill>
                  <a:schemeClr val="accent6">
                    <a:lumMod val="75000"/>
                  </a:schemeClr>
                </a:solidFill>
                <a:latin typeface="Comic Sans MS" pitchFamily="66" charset="0"/>
              </a:rPr>
              <a:t> </a:t>
            </a:r>
            <a:r>
              <a:rPr lang="ru-RU" dirty="0">
                <a:solidFill>
                  <a:schemeClr val="accent6">
                    <a:lumMod val="75000"/>
                  </a:schemeClr>
                </a:solidFill>
                <a:latin typeface="Comic Sans MS" pitchFamily="66" charset="0"/>
              </a:rPr>
              <a:t>Н.В. </a:t>
            </a:r>
          </a:p>
          <a:p>
            <a:pPr marL="45720" indent="0">
              <a:buNone/>
            </a:pPr>
            <a:r>
              <a:rPr lang="ru-RU" dirty="0">
                <a:solidFill>
                  <a:srgbClr val="00B050"/>
                </a:solidFill>
                <a:latin typeface="Arial" pitchFamily="34" charset="0"/>
                <a:cs typeface="Arial" pitchFamily="34" charset="0"/>
              </a:rPr>
              <a:t>Тип проекта: </a:t>
            </a:r>
            <a:r>
              <a:rPr lang="ru-RU" dirty="0">
                <a:latin typeface="Arial" pitchFamily="34" charset="0"/>
                <a:cs typeface="Arial" pitchFamily="34" charset="0"/>
              </a:rPr>
              <a:t>краткосрочный</a:t>
            </a:r>
          </a:p>
          <a:p>
            <a:pPr marL="45720" indent="0">
              <a:buNone/>
            </a:pPr>
            <a:r>
              <a:rPr lang="ru-RU" dirty="0">
                <a:solidFill>
                  <a:srgbClr val="00B050"/>
                </a:solidFill>
                <a:latin typeface="Arial" pitchFamily="34" charset="0"/>
                <a:cs typeface="Arial" pitchFamily="34" charset="0"/>
              </a:rPr>
              <a:t>По числу участников: </a:t>
            </a:r>
            <a:r>
              <a:rPr lang="ru-RU" dirty="0">
                <a:latin typeface="Arial" pitchFamily="34" charset="0"/>
                <a:cs typeface="Arial" pitchFamily="34" charset="0"/>
              </a:rPr>
              <a:t>групповой</a:t>
            </a:r>
          </a:p>
          <a:p>
            <a:pPr marL="45720" indent="0">
              <a:buNone/>
            </a:pPr>
            <a:r>
              <a:rPr lang="ru-RU" dirty="0">
                <a:solidFill>
                  <a:srgbClr val="00B050"/>
                </a:solidFill>
                <a:latin typeface="Arial" pitchFamily="34" charset="0"/>
                <a:cs typeface="Arial" pitchFamily="34" charset="0"/>
              </a:rPr>
              <a:t>По времени проведения: </a:t>
            </a:r>
            <a:r>
              <a:rPr lang="ru-RU" dirty="0">
                <a:latin typeface="Arial" pitchFamily="34" charset="0"/>
                <a:cs typeface="Arial" pitchFamily="34" charset="0"/>
              </a:rPr>
              <a:t>1 неделя</a:t>
            </a:r>
          </a:p>
          <a:p>
            <a:pPr marL="45720" indent="0">
              <a:buNone/>
            </a:pPr>
            <a:r>
              <a:rPr lang="ru-RU" dirty="0">
                <a:solidFill>
                  <a:srgbClr val="00B050"/>
                </a:solidFill>
                <a:latin typeface="Arial" pitchFamily="34" charset="0"/>
                <a:cs typeface="Arial" pitchFamily="34" charset="0"/>
              </a:rPr>
              <a:t>Срок реализации: </a:t>
            </a:r>
            <a:r>
              <a:rPr lang="ru-RU" dirty="0" smtClean="0">
                <a:latin typeface="Arial" pitchFamily="34" charset="0"/>
                <a:cs typeface="Arial" pitchFamily="34" charset="0"/>
              </a:rPr>
              <a:t>3 неделя </a:t>
            </a:r>
            <a:r>
              <a:rPr lang="ru-RU" dirty="0">
                <a:latin typeface="Arial" pitchFamily="34" charset="0"/>
                <a:cs typeface="Arial" pitchFamily="34" charset="0"/>
              </a:rPr>
              <a:t>апреля </a:t>
            </a:r>
            <a:r>
              <a:rPr lang="ru-RU" dirty="0" smtClean="0">
                <a:latin typeface="Arial" pitchFamily="34" charset="0"/>
                <a:cs typeface="Arial" pitchFamily="34" charset="0"/>
              </a:rPr>
              <a:t>2018 </a:t>
            </a:r>
            <a:r>
              <a:rPr lang="ru-RU" dirty="0">
                <a:latin typeface="Arial" pitchFamily="34" charset="0"/>
                <a:cs typeface="Arial" pitchFamily="34" charset="0"/>
              </a:rPr>
              <a:t>года</a:t>
            </a:r>
          </a:p>
          <a:p>
            <a:pPr marL="45720" indent="0">
              <a:buNone/>
            </a:pPr>
            <a:r>
              <a:rPr lang="ru-RU" dirty="0">
                <a:solidFill>
                  <a:srgbClr val="00B050"/>
                </a:solidFill>
                <a:latin typeface="Arial" pitchFamily="34" charset="0"/>
                <a:cs typeface="Arial" pitchFamily="34" charset="0"/>
              </a:rPr>
              <a:t>Участники проекта: </a:t>
            </a:r>
            <a:r>
              <a:rPr lang="ru-RU" dirty="0">
                <a:latin typeface="Arial" pitchFamily="34" charset="0"/>
                <a:cs typeface="Arial" pitchFamily="34" charset="0"/>
              </a:rPr>
              <a:t>воспитатель, музыкальный руководитель, </a:t>
            </a:r>
            <a:r>
              <a:rPr lang="ru-RU" dirty="0" smtClean="0">
                <a:latin typeface="Arial" pitchFamily="34" charset="0"/>
                <a:cs typeface="Arial" pitchFamily="34" charset="0"/>
              </a:rPr>
              <a:t>дети 3-х лет, родители.</a:t>
            </a:r>
            <a:endParaRPr lang="ru-RU" dirty="0">
              <a:latin typeface="Arial" pitchFamily="34" charset="0"/>
              <a:cs typeface="Arial" pitchFamily="34" charset="0"/>
            </a:endParaRPr>
          </a:p>
          <a:p>
            <a:endParaRPr lang="ru-RU" dirty="0"/>
          </a:p>
        </p:txBody>
      </p:sp>
    </p:spTree>
    <p:extLst>
      <p:ext uri="{BB962C8B-B14F-4D97-AF65-F5344CB8AC3E}">
        <p14:creationId xmlns:p14="http://schemas.microsoft.com/office/powerpoint/2010/main" val="403568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16632"/>
            <a:ext cx="7292280" cy="1368152"/>
          </a:xfrm>
        </p:spPr>
        <p:txBody>
          <a:bodyPr>
            <a:normAutofit fontScale="70000" lnSpcReduction="20000"/>
          </a:bodyPr>
          <a:lstStyle/>
          <a:p>
            <a:pPr marL="45720" indent="0">
              <a:buNone/>
            </a:pPr>
            <a:r>
              <a:rPr lang="ru-RU" dirty="0" smtClean="0">
                <a:solidFill>
                  <a:srgbClr val="FF0000"/>
                </a:solidFill>
              </a:rPr>
              <a:t>                                 Кукольный театр </a:t>
            </a:r>
            <a:r>
              <a:rPr lang="ru-RU" dirty="0" smtClean="0">
                <a:solidFill>
                  <a:schemeClr val="bg2">
                    <a:lumMod val="25000"/>
                  </a:schemeClr>
                </a:solidFill>
              </a:rPr>
              <a:t>«</a:t>
            </a:r>
            <a:r>
              <a:rPr lang="ru-RU" dirty="0" err="1" smtClean="0">
                <a:solidFill>
                  <a:schemeClr val="bg2">
                    <a:lumMod val="25000"/>
                  </a:schemeClr>
                </a:solidFill>
              </a:rPr>
              <a:t>Заюшкина</a:t>
            </a:r>
            <a:r>
              <a:rPr lang="ru-RU" dirty="0" smtClean="0">
                <a:solidFill>
                  <a:schemeClr val="bg2">
                    <a:lumMod val="25000"/>
                  </a:schemeClr>
                </a:solidFill>
              </a:rPr>
              <a:t> избушка»</a:t>
            </a:r>
          </a:p>
          <a:p>
            <a:pPr marL="45720" indent="0">
              <a:buNone/>
            </a:pPr>
            <a:r>
              <a:rPr lang="ru-RU" dirty="0" smtClean="0">
                <a:solidFill>
                  <a:srgbClr val="FF0000"/>
                </a:solidFill>
              </a:rPr>
              <a:t>Цель.</a:t>
            </a:r>
            <a:r>
              <a:rPr lang="ru-RU" dirty="0"/>
              <a:t> </a:t>
            </a:r>
            <a:r>
              <a:rPr lang="ru-RU" dirty="0">
                <a:latin typeface="Arial" pitchFamily="34" charset="0"/>
                <a:cs typeface="Arial" pitchFamily="34" charset="0"/>
              </a:rPr>
              <a:t>познакомить с содержанием русской народной сказки</a:t>
            </a:r>
            <a:r>
              <a:rPr lang="ru-RU" b="1" dirty="0">
                <a:latin typeface="Arial" pitchFamily="34" charset="0"/>
                <a:cs typeface="Arial" pitchFamily="34" charset="0"/>
              </a:rPr>
              <a:t> </a:t>
            </a:r>
            <a:r>
              <a:rPr lang="ru-RU" i="1" dirty="0">
                <a:latin typeface="Arial" pitchFamily="34" charset="0"/>
                <a:cs typeface="Arial" pitchFamily="34" charset="0"/>
              </a:rPr>
              <a:t>«</a:t>
            </a:r>
            <a:r>
              <a:rPr lang="ru-RU" i="1" dirty="0" err="1">
                <a:latin typeface="Arial" pitchFamily="34" charset="0"/>
                <a:cs typeface="Arial" pitchFamily="34" charset="0"/>
              </a:rPr>
              <a:t>Заюшкина</a:t>
            </a:r>
            <a:r>
              <a:rPr lang="ru-RU" i="1" dirty="0">
                <a:latin typeface="Arial" pitchFamily="34" charset="0"/>
                <a:cs typeface="Arial" pitchFamily="34" charset="0"/>
              </a:rPr>
              <a:t> избушка»</a:t>
            </a:r>
            <a:r>
              <a:rPr lang="ru-RU" dirty="0">
                <a:latin typeface="Arial" pitchFamily="34" charset="0"/>
                <a:cs typeface="Arial" pitchFamily="34" charset="0"/>
              </a:rPr>
              <a:t>, вызвать интерес к театрализованной деятельности; создать эмоционально положительный климат в группе; порадовать </a:t>
            </a:r>
            <a:r>
              <a:rPr lang="ru-RU" dirty="0" smtClean="0">
                <a:latin typeface="Arial" pitchFamily="34" charset="0"/>
                <a:cs typeface="Arial" pitchFamily="34" charset="0"/>
              </a:rPr>
              <a:t>детей, </a:t>
            </a:r>
            <a:r>
              <a:rPr lang="ru-RU" dirty="0">
                <a:latin typeface="Arial" pitchFamily="34" charset="0"/>
                <a:cs typeface="Arial" pitchFamily="34" charset="0"/>
              </a:rPr>
              <a:t> развить умение следить за действиями сказочных героев.</a:t>
            </a:r>
            <a:endParaRPr lang="ru-RU" dirty="0">
              <a:solidFill>
                <a:srgbClr val="FF0000"/>
              </a:solidFill>
              <a:latin typeface="Arial" pitchFamily="34" charset="0"/>
              <a:cs typeface="Arial" pitchFamily="34" charset="0"/>
            </a:endParaRPr>
          </a:p>
        </p:txBody>
      </p:sp>
      <p:pic>
        <p:nvPicPr>
          <p:cNvPr id="4" name="Picture 2" descr="C:\Users\Poltanov\Desktop\ДЕТИ\20180508_0916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5" y="1268760"/>
            <a:ext cx="4536503" cy="54726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oltanov\Desktop\ДЕТИ\20180508_0919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1268760"/>
            <a:ext cx="4248472"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345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oltanov\Desktop\ДЕТИ\20180508_0921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5" y="908720"/>
            <a:ext cx="4176463" cy="583264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Poltanov\Desktop\ДЕТИ\20180508_09214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908720"/>
            <a:ext cx="4392488"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652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9036496" cy="1368152"/>
          </a:xfrm>
        </p:spPr>
        <p:txBody>
          <a:bodyPr/>
          <a:lstStyle/>
          <a:p>
            <a:pPr marL="45720" indent="0">
              <a:buNone/>
            </a:pPr>
            <a:r>
              <a:rPr lang="ru-RU" dirty="0" smtClean="0">
                <a:solidFill>
                  <a:srgbClr val="00B050"/>
                </a:solidFill>
                <a:latin typeface="Arial" pitchFamily="34" charset="0"/>
                <a:cs typeface="Arial" pitchFamily="34" charset="0"/>
              </a:rPr>
              <a:t>                                    Уголок природы</a:t>
            </a:r>
            <a:r>
              <a:rPr lang="ru-RU" dirty="0" smtClean="0">
                <a:solidFill>
                  <a:srgbClr val="00B050"/>
                </a:solidFill>
              </a:rPr>
              <a:t>.</a:t>
            </a:r>
          </a:p>
          <a:p>
            <a:pPr marL="45720" indent="0">
              <a:buNone/>
            </a:pPr>
            <a:r>
              <a:rPr lang="ru-RU" dirty="0" smtClean="0">
                <a:solidFill>
                  <a:srgbClr val="00B050"/>
                </a:solidFill>
              </a:rPr>
              <a:t>Цель</a:t>
            </a:r>
            <a:r>
              <a:rPr lang="ru-RU" dirty="0">
                <a:solidFill>
                  <a:srgbClr val="00B050"/>
                </a:solidFill>
              </a:rPr>
              <a:t>:</a:t>
            </a:r>
            <a:r>
              <a:rPr lang="ru-RU" dirty="0" smtClean="0"/>
              <a:t> </a:t>
            </a:r>
            <a:r>
              <a:rPr lang="ru-RU" sz="1800" dirty="0"/>
              <a:t>формирование элементарных представлений об окружающем мире у </a:t>
            </a:r>
            <a:r>
              <a:rPr lang="ru-RU" sz="1800" dirty="0" smtClean="0"/>
              <a:t>детей.</a:t>
            </a:r>
            <a:r>
              <a:rPr lang="ru-RU" sz="1800" dirty="0"/>
              <a:t> </a:t>
            </a:r>
            <a:endParaRPr lang="ru-RU" sz="1800" dirty="0">
              <a:solidFill>
                <a:srgbClr val="00B050"/>
              </a:solidFill>
            </a:endParaRPr>
          </a:p>
        </p:txBody>
      </p:sp>
      <p:pic>
        <p:nvPicPr>
          <p:cNvPr id="4" name="Picture 2" descr="C:\Users\Poltanov\Desktop\Телефон\20180402_1406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700808"/>
            <a:ext cx="8928992"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42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buNone/>
            </a:pPr>
            <a:r>
              <a:rPr lang="ru-RU" dirty="0" smtClean="0">
                <a:solidFill>
                  <a:srgbClr val="00B050"/>
                </a:solidFill>
              </a:rPr>
              <a:t>Прилетели насекомые.</a:t>
            </a:r>
            <a:endParaRPr lang="ru-RU" dirty="0">
              <a:solidFill>
                <a:srgbClr val="00B050"/>
              </a:solidFill>
            </a:endParaRPr>
          </a:p>
        </p:txBody>
      </p:sp>
      <p:pic>
        <p:nvPicPr>
          <p:cNvPr id="3074" name="Picture 2" descr="C:\Users\Poltanov\Desktop\ДЕТИ\20180503_09335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908720"/>
            <a:ext cx="8928992" cy="571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275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0"/>
            <a:ext cx="8856984" cy="6759704"/>
          </a:xfrm>
        </p:spPr>
        <p:txBody>
          <a:bodyPr/>
          <a:lstStyle/>
          <a:p>
            <a:pPr marL="45720" indent="0">
              <a:buNone/>
            </a:pPr>
            <a:endParaRPr lang="ru-RU" dirty="0"/>
          </a:p>
        </p:txBody>
      </p:sp>
      <p:pic>
        <p:nvPicPr>
          <p:cNvPr id="4098" name="Picture 2" descr="C:\Users\Poltanov\Desktop\ДЕТИ\20180503_0933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404664"/>
            <a:ext cx="892899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170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928992" cy="4089608"/>
          </a:xfrm>
        </p:spPr>
        <p:txBody>
          <a:bodyPr/>
          <a:lstStyle/>
          <a:p>
            <a:pPr marL="45720" indent="0">
              <a:buNone/>
            </a:pPr>
            <a:r>
              <a:rPr lang="ru-RU" dirty="0" smtClean="0">
                <a:solidFill>
                  <a:srgbClr val="C00000"/>
                </a:solidFill>
              </a:rPr>
              <a:t>                                         Презентация.</a:t>
            </a:r>
            <a:endParaRPr lang="ru-RU" dirty="0">
              <a:solidFill>
                <a:srgbClr val="C00000"/>
              </a:solidFill>
            </a:endParaRPr>
          </a:p>
        </p:txBody>
      </p:sp>
      <p:pic>
        <p:nvPicPr>
          <p:cNvPr id="2050" name="Picture 2" descr="C:\Users\Poltanov\Desktop\ДЕТИ\20180511_09505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857250"/>
            <a:ext cx="8856984" cy="5668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049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16632"/>
            <a:ext cx="8928992" cy="4089608"/>
          </a:xfrm>
        </p:spPr>
        <p:txBody>
          <a:bodyPr/>
          <a:lstStyle/>
          <a:p>
            <a:pPr marL="45720" indent="0">
              <a:buNone/>
            </a:pPr>
            <a:endParaRPr lang="ru-RU" dirty="0"/>
          </a:p>
        </p:txBody>
      </p:sp>
      <p:pic>
        <p:nvPicPr>
          <p:cNvPr id="3074" name="Picture 2" descr="C:\Users\Poltanov\Desktop\ДЕТИ\20180511_0951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857250"/>
            <a:ext cx="8928992" cy="559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29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0"/>
            <a:ext cx="8928992" cy="4206240"/>
          </a:xfrm>
        </p:spPr>
        <p:txBody>
          <a:bodyPr/>
          <a:lstStyle/>
          <a:p>
            <a:pPr marL="45720" indent="0">
              <a:buNone/>
            </a:pPr>
            <a:r>
              <a:rPr lang="ru-RU" dirty="0" smtClean="0">
                <a:solidFill>
                  <a:schemeClr val="accent6"/>
                </a:solidFill>
              </a:rPr>
              <a:t>                                      Закаливание.</a:t>
            </a:r>
          </a:p>
          <a:p>
            <a:pPr marL="45720" indent="0">
              <a:buNone/>
            </a:pPr>
            <a:r>
              <a:rPr lang="ru-RU" dirty="0" smtClean="0">
                <a:solidFill>
                  <a:srgbClr val="FF0000"/>
                </a:solidFill>
              </a:rPr>
              <a:t>Цель: </a:t>
            </a:r>
            <a:r>
              <a:rPr lang="ru-RU" sz="1800" dirty="0" smtClean="0"/>
              <a:t>вызвать желание у детей </a:t>
            </a:r>
            <a:r>
              <a:rPr lang="ru-RU" sz="1800" dirty="0"/>
              <a:t>выполнять закаливающие процедуры, положительный эмоциональный настрой во время их проведения.</a:t>
            </a:r>
          </a:p>
        </p:txBody>
      </p:sp>
      <p:pic>
        <p:nvPicPr>
          <p:cNvPr id="5" name="Picture 2" descr="C:\Users\Poltanov\Desktop\фото\20180510_15055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96752"/>
            <a:ext cx="892899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0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44624"/>
            <a:ext cx="8928992" cy="4161616"/>
          </a:xfrm>
        </p:spPr>
        <p:txBody>
          <a:bodyPr/>
          <a:lstStyle/>
          <a:p>
            <a:pPr marL="45720" indent="0">
              <a:buNone/>
            </a:pPr>
            <a:r>
              <a:rPr lang="ru-RU" dirty="0" smtClean="0">
                <a:solidFill>
                  <a:srgbClr val="7030A0"/>
                </a:solidFill>
              </a:rPr>
              <a:t>                                     Дорожка здоровья.</a:t>
            </a:r>
            <a:endParaRPr lang="ru-RU" dirty="0">
              <a:solidFill>
                <a:srgbClr val="7030A0"/>
              </a:solidFill>
            </a:endParaRPr>
          </a:p>
        </p:txBody>
      </p:sp>
      <p:pic>
        <p:nvPicPr>
          <p:cNvPr id="2050" name="Picture 2" descr="C:\Users\Poltanov\Desktop\фото\20180510_15062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3" y="1412776"/>
            <a:ext cx="4320479" cy="54452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oltanov\Desktop\фото\20180510_1506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1412776"/>
            <a:ext cx="396044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735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5496" y="44624"/>
            <a:ext cx="9108504" cy="4161616"/>
          </a:xfrm>
        </p:spPr>
        <p:txBody>
          <a:bodyPr/>
          <a:lstStyle/>
          <a:p>
            <a:pPr marL="45720" indent="0">
              <a:buNone/>
            </a:pPr>
            <a:r>
              <a:rPr lang="ru-RU" dirty="0" smtClean="0"/>
              <a:t>                           </a:t>
            </a:r>
            <a:r>
              <a:rPr lang="ru-RU" dirty="0" smtClean="0">
                <a:solidFill>
                  <a:srgbClr val="7030A0"/>
                </a:solidFill>
              </a:rPr>
              <a:t>Упражнение  «скворушки»</a:t>
            </a:r>
            <a:endParaRPr lang="ru-RU" dirty="0">
              <a:solidFill>
                <a:srgbClr val="7030A0"/>
              </a:solidFill>
            </a:endParaRPr>
          </a:p>
        </p:txBody>
      </p:sp>
      <p:pic>
        <p:nvPicPr>
          <p:cNvPr id="3074" name="Picture 2" descr="C:\Users\Poltanov\Desktop\фото\20180510_1507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943582"/>
            <a:ext cx="8856984" cy="565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38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147045"/>
            <a:ext cx="9036496" cy="6710955"/>
          </a:xfrm>
        </p:spPr>
        <p:txBody>
          <a:bodyPr>
            <a:noAutofit/>
          </a:bodyPr>
          <a:lstStyle/>
          <a:p>
            <a:pPr marL="45720" indent="0" algn="ctr">
              <a:buNone/>
            </a:pPr>
            <a:r>
              <a:rPr lang="ru-RU" sz="2000" b="1" dirty="0" smtClean="0">
                <a:solidFill>
                  <a:schemeClr val="accent6">
                    <a:lumMod val="75000"/>
                  </a:schemeClr>
                </a:solidFill>
                <a:latin typeface="Times New Roman" pitchFamily="18" charset="0"/>
                <a:cs typeface="Times New Roman" pitchFamily="18" charset="0"/>
              </a:rPr>
              <a:t>Актуальность </a:t>
            </a:r>
            <a:r>
              <a:rPr lang="ru-RU" sz="2000" b="1" dirty="0">
                <a:solidFill>
                  <a:schemeClr val="accent6">
                    <a:lumMod val="75000"/>
                  </a:schemeClr>
                </a:solidFill>
                <a:latin typeface="Times New Roman" pitchFamily="18" charset="0"/>
                <a:cs typeface="Times New Roman" pitchFamily="18" charset="0"/>
              </a:rPr>
              <a:t>проекта:</a:t>
            </a:r>
            <a:endParaRPr lang="ru-RU" sz="2000" dirty="0">
              <a:solidFill>
                <a:schemeClr val="accent6">
                  <a:lumMod val="75000"/>
                </a:schemeClr>
              </a:solidFill>
              <a:latin typeface="Times New Roman" pitchFamily="18" charset="0"/>
              <a:cs typeface="Times New Roman" pitchFamily="18" charset="0"/>
            </a:endParaRPr>
          </a:p>
          <a:p>
            <a:pPr marL="45720" indent="0" algn="ctr">
              <a:buNone/>
            </a:pPr>
            <a:r>
              <a:rPr lang="ru-RU" sz="1800" dirty="0" smtClean="0">
                <a:latin typeface="Arial" pitchFamily="34" charset="0"/>
                <a:cs typeface="Arial" pitchFamily="34" charset="0"/>
              </a:rPr>
              <a:t>Воспитание </a:t>
            </a:r>
            <a:r>
              <a:rPr lang="ru-RU" sz="1800" dirty="0">
                <a:latin typeface="Arial" pitchFamily="34" charset="0"/>
                <a:cs typeface="Arial" pitchFamily="34" charset="0"/>
              </a:rPr>
              <a:t>бережного и заботливого отношения к живой и неживой природе возможно тогда, когда дети будут располагать хотя бы элементарными знаниями о них, овладеют несложными способами выращивания растений, </a:t>
            </a:r>
            <a:r>
              <a:rPr lang="ru-RU" sz="1800" dirty="0" smtClean="0">
                <a:latin typeface="Arial" pitchFamily="34" charset="0"/>
                <a:cs typeface="Arial" pitchFamily="34" charset="0"/>
              </a:rPr>
              <a:t> </a:t>
            </a:r>
            <a:r>
              <a:rPr lang="ru-RU" sz="1800" dirty="0">
                <a:latin typeface="Arial" pitchFamily="34" charset="0"/>
                <a:cs typeface="Arial" pitchFamily="34" charset="0"/>
              </a:rPr>
              <a:t>наблюдать природу, видеть её красоту. В младшей группе детского сада ребят знакомят с весенней природой, происходящими в ней изменениями. На основе приобретённых знаний формируются такие качества, как любознательность, умение наблюдать, логически мыслить, эстетически относиться ко всему живому. Однако далеко не всё может быть правильно понято детьми при самостоятельном общении с природой, далеко не всегда при этом формируется правильное отношение к растениям и животным. Ввести ребёнка в мир природы, сформировать реалистические представления знания о её объектах и явлениях, воспитать способность видеть красоту родной природы, любовь, бережное и заботливое отношение к ней важнейшие задачи дошкольного учреждения. Данный проект направлен на развитие кругозора детей, формирование у них познавательной активности, нравственных ценностей (добрых, дружественных отношений и т.д.).</a:t>
            </a:r>
          </a:p>
          <a:p>
            <a:endParaRPr lang="ru-RU" sz="1800" dirty="0">
              <a:latin typeface="Times New Roman" pitchFamily="18" charset="0"/>
              <a:cs typeface="Times New Roman" pitchFamily="18" charset="0"/>
            </a:endParaRPr>
          </a:p>
        </p:txBody>
      </p:sp>
      <p:pic>
        <p:nvPicPr>
          <p:cNvPr id="4" name="Рисунок 3" descr="http://galerey-room.ru/images/072919_1412911759.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725144"/>
            <a:ext cx="9143999" cy="2132856"/>
          </a:xfrm>
          <a:prstGeom prst="rect">
            <a:avLst/>
          </a:prstGeom>
          <a:noFill/>
          <a:ln>
            <a:noFill/>
          </a:ln>
        </p:spPr>
      </p:pic>
    </p:spTree>
    <p:extLst>
      <p:ext uri="{BB962C8B-B14F-4D97-AF65-F5344CB8AC3E}">
        <p14:creationId xmlns:p14="http://schemas.microsoft.com/office/powerpoint/2010/main" val="1585145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0"/>
            <a:ext cx="8640960" cy="4206240"/>
          </a:xfrm>
        </p:spPr>
        <p:txBody>
          <a:bodyPr/>
          <a:lstStyle/>
          <a:p>
            <a:pPr marL="45720" indent="0">
              <a:buNone/>
            </a:pPr>
            <a:r>
              <a:rPr lang="ru-RU" dirty="0" smtClean="0">
                <a:solidFill>
                  <a:srgbClr val="C00000"/>
                </a:solidFill>
                <a:latin typeface="Arial" pitchFamily="34" charset="0"/>
                <a:cs typeface="Arial" pitchFamily="34" charset="0"/>
              </a:rPr>
              <a:t>Физкультура.</a:t>
            </a:r>
          </a:p>
          <a:p>
            <a:pPr marL="45720" indent="0">
              <a:buNone/>
            </a:pPr>
            <a:r>
              <a:rPr lang="ru-RU" sz="1800" dirty="0" smtClean="0">
                <a:solidFill>
                  <a:srgbClr val="C00000"/>
                </a:solidFill>
                <a:latin typeface="Arial" pitchFamily="34" charset="0"/>
                <a:cs typeface="Arial" pitchFamily="34" charset="0"/>
              </a:rPr>
              <a:t>Цель</a:t>
            </a:r>
            <a:r>
              <a:rPr lang="ru-RU" sz="1800" dirty="0" smtClean="0">
                <a:solidFill>
                  <a:schemeClr val="tx1"/>
                </a:solidFill>
                <a:latin typeface="Arial" pitchFamily="34" charset="0"/>
                <a:cs typeface="Arial" pitchFamily="34" charset="0"/>
              </a:rPr>
              <a:t>:</a:t>
            </a:r>
            <a:r>
              <a:rPr lang="ru-RU" sz="1600" dirty="0" smtClean="0">
                <a:solidFill>
                  <a:schemeClr val="tx1"/>
                </a:solidFill>
                <a:latin typeface="Arial" pitchFamily="34" charset="0"/>
                <a:cs typeface="Arial" pitchFamily="34" charset="0"/>
              </a:rPr>
              <a:t> Формирование навыков ходьбы на носочках по ограниченной площади; развитие ловкости и глазомера.</a:t>
            </a:r>
            <a:endParaRPr lang="ru-RU" sz="1600" dirty="0">
              <a:solidFill>
                <a:schemeClr val="tx1"/>
              </a:solidFill>
              <a:latin typeface="Arial" pitchFamily="34" charset="0"/>
              <a:cs typeface="Arial" pitchFamily="34" charset="0"/>
            </a:endParaRPr>
          </a:p>
        </p:txBody>
      </p:sp>
      <p:pic>
        <p:nvPicPr>
          <p:cNvPr id="4" name="Picture 2" descr="C:\Users\Poltanov\Desktop\ДЕТИ\20180508_09355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268760"/>
            <a:ext cx="4356991" cy="54726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Poltanov\Desktop\ДЕТИ\20180508_0936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9357" y="1261181"/>
            <a:ext cx="4248472" cy="548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80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oltanov\Desktop\ДЕТИ\20180508_0938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857250"/>
            <a:ext cx="8784976" cy="588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964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oltanov\Desktop\ДЕТИ\20180508_09281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5" y="764704"/>
            <a:ext cx="4248471" cy="590465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Poltanov\Desktop\ДЕТИ\20180508_0931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764704"/>
            <a:ext cx="432048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375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116632"/>
            <a:ext cx="9036496" cy="6741368"/>
          </a:xfrm>
        </p:spPr>
        <p:txBody>
          <a:bodyPr/>
          <a:lstStyle/>
          <a:p>
            <a:pPr marL="45720" indent="0">
              <a:buNone/>
            </a:pPr>
            <a:r>
              <a:rPr lang="ru-RU" dirty="0" smtClean="0">
                <a:solidFill>
                  <a:schemeClr val="tx2">
                    <a:lumMod val="60000"/>
                    <a:lumOff val="40000"/>
                  </a:schemeClr>
                </a:solidFill>
              </a:rPr>
              <a:t>Эксперимент:</a:t>
            </a:r>
            <a:r>
              <a:rPr lang="ru-RU" dirty="0" smtClean="0"/>
              <a:t> дети помогли дворнику посыпать дорожку песком чтобы не было скользко. Прошли оказалось и правда не скользко.</a:t>
            </a:r>
            <a:endParaRPr lang="ru-RU" dirty="0"/>
          </a:p>
        </p:txBody>
      </p:sp>
      <p:pic>
        <p:nvPicPr>
          <p:cNvPr id="4" name="Picture 2" descr="C:\Users\Poltanov\Desktop\ДЕТИ\20180503_10080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24744"/>
            <a:ext cx="892899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811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oltanov\Desktop\ДЕТИ\20180503_1008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21904"/>
            <a:ext cx="914400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340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107504" y="0"/>
            <a:ext cx="8928992" cy="4998328"/>
          </a:xfrm>
        </p:spPr>
        <p:txBody>
          <a:bodyPr/>
          <a:lstStyle/>
          <a:p>
            <a:pPr marL="45720" indent="0">
              <a:buNone/>
            </a:pPr>
            <a:r>
              <a:rPr lang="ru-RU" sz="2800" dirty="0" smtClean="0">
                <a:solidFill>
                  <a:schemeClr val="accent5">
                    <a:lumMod val="75000"/>
                  </a:schemeClr>
                </a:solidFill>
              </a:rPr>
              <a:t>          Предметно развивающая среда.</a:t>
            </a:r>
          </a:p>
          <a:p>
            <a:pPr marL="45720" indent="0">
              <a:buNone/>
            </a:pPr>
            <a:r>
              <a:rPr lang="ru-RU" dirty="0" smtClean="0">
                <a:solidFill>
                  <a:schemeClr val="accent5">
                    <a:lumMod val="75000"/>
                  </a:schemeClr>
                </a:solidFill>
              </a:rPr>
              <a:t>Цель: </a:t>
            </a:r>
            <a:r>
              <a:rPr lang="ru-RU" dirty="0" smtClean="0">
                <a:solidFill>
                  <a:schemeClr val="tx1"/>
                </a:solidFill>
              </a:rPr>
              <a:t>способствование  гармоничному развитию и саморазвитию детей.</a:t>
            </a:r>
            <a:endParaRPr lang="ru-RU" dirty="0">
              <a:solidFill>
                <a:schemeClr val="tx1"/>
              </a:solidFill>
            </a:endParaRPr>
          </a:p>
        </p:txBody>
      </p:sp>
      <p:pic>
        <p:nvPicPr>
          <p:cNvPr id="1026" name="Picture 2" descr="C:\Users\Poltanov\Desktop\ДЕТИ\20180219_13535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19" y="1268760"/>
            <a:ext cx="4176465" cy="55446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oltanov\Desktop\ДЕТИ\20180511_16552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1268760"/>
            <a:ext cx="417646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396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buNone/>
            </a:pPr>
            <a:endParaRPr lang="ru-RU" dirty="0"/>
          </a:p>
        </p:txBody>
      </p:sp>
      <p:pic>
        <p:nvPicPr>
          <p:cNvPr id="12290" name="Picture 2" descr="C:\Users\Poltanov\Desktop\Телефон\20180406_0924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106" y="836712"/>
            <a:ext cx="4248471" cy="587727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Poltanov\Desktop\Телефон\20180406_09265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9" y="836712"/>
            <a:ext cx="4392488"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086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buNone/>
            </a:pPr>
            <a:endParaRPr lang="ru-RU" dirty="0"/>
          </a:p>
        </p:txBody>
      </p:sp>
      <p:pic>
        <p:nvPicPr>
          <p:cNvPr id="14338" name="Picture 2" descr="C:\Users\Poltanov\Desktop\ДЕТИ\20180503_1300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857250"/>
            <a:ext cx="8928992" cy="581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73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0"/>
            <a:ext cx="9001000" cy="6759704"/>
          </a:xfrm>
        </p:spPr>
        <p:txBody>
          <a:bodyPr/>
          <a:lstStyle/>
          <a:p>
            <a:pPr marL="45720" indent="0">
              <a:buNone/>
            </a:pPr>
            <a:endParaRPr lang="ru-RU" dirty="0"/>
          </a:p>
        </p:txBody>
      </p:sp>
      <p:pic>
        <p:nvPicPr>
          <p:cNvPr id="13315" name="Picture 3" descr="C:\Users\Poltanov\Desktop\ДЕТИ\20180503_13013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857250"/>
            <a:ext cx="8784976" cy="581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40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buNone/>
            </a:pPr>
            <a:r>
              <a:rPr lang="ru-RU" dirty="0" smtClean="0">
                <a:solidFill>
                  <a:srgbClr val="00B050"/>
                </a:solidFill>
              </a:rPr>
              <a:t> Уголок природы. Появились насекомые.</a:t>
            </a:r>
            <a:endParaRPr lang="ru-RU" dirty="0">
              <a:solidFill>
                <a:srgbClr val="00B050"/>
              </a:solidFill>
            </a:endParaRPr>
          </a:p>
        </p:txBody>
      </p:sp>
      <p:pic>
        <p:nvPicPr>
          <p:cNvPr id="15362" name="Picture 2" descr="C:\Users\Poltanov\Desktop\ДЕТИ\20180503_1302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857250"/>
            <a:ext cx="8784976" cy="588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62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856984" cy="6480720"/>
          </a:xfrm>
        </p:spPr>
        <p:txBody>
          <a:bodyPr>
            <a:normAutofit/>
          </a:bodyPr>
          <a:lstStyle/>
          <a:p>
            <a:pPr marL="45720" indent="0" algn="ctr">
              <a:buNone/>
            </a:pPr>
            <a:r>
              <a:rPr lang="ru-RU" sz="2400" b="1" dirty="0">
                <a:solidFill>
                  <a:schemeClr val="accent6"/>
                </a:solidFill>
                <a:latin typeface="Times New Roman" pitchFamily="18" charset="0"/>
                <a:cs typeface="Times New Roman" pitchFamily="18" charset="0"/>
              </a:rPr>
              <a:t>Проблема:</a:t>
            </a:r>
            <a:r>
              <a:rPr lang="ru-RU" sz="2400" dirty="0">
                <a:solidFill>
                  <a:schemeClr val="accent6"/>
                </a:solidFill>
                <a:latin typeface="Times New Roman" pitchFamily="18" charset="0"/>
                <a:cs typeface="Times New Roman" pitchFamily="18" charset="0"/>
              </a:rPr>
              <a:t> </a:t>
            </a:r>
            <a:r>
              <a:rPr lang="ru-RU" sz="2400" dirty="0">
                <a:latin typeface="Arial" pitchFamily="34" charset="0"/>
                <a:cs typeface="Arial" pitchFamily="34" charset="0"/>
              </a:rPr>
              <a:t>У детей не сформированы знания о весенних изменениях в природе, младшие дошкольники не умеют сравнивать </a:t>
            </a:r>
            <a:r>
              <a:rPr lang="ru-RU" sz="2400" dirty="0" smtClean="0">
                <a:latin typeface="Arial" pitchFamily="34" charset="0"/>
                <a:cs typeface="Arial" pitchFamily="34" charset="0"/>
              </a:rPr>
              <a:t>время года и </a:t>
            </a:r>
            <a:r>
              <a:rPr lang="ru-RU" sz="2400" dirty="0">
                <a:latin typeface="Arial" pitchFamily="34" charset="0"/>
                <a:cs typeface="Arial" pitchFamily="34" charset="0"/>
              </a:rPr>
              <a:t>устанавливать простейшие связи между условиями </a:t>
            </a:r>
            <a:r>
              <a:rPr lang="ru-RU" sz="2400" dirty="0" smtClean="0">
                <a:latin typeface="Arial" pitchFamily="34" charset="0"/>
                <a:cs typeface="Arial" pitchFamily="34" charset="0"/>
              </a:rPr>
              <a:t>наступающей весны и </a:t>
            </a:r>
            <a:r>
              <a:rPr lang="ru-RU" sz="2400" dirty="0">
                <a:latin typeface="Arial" pitchFamily="34" charset="0"/>
                <a:cs typeface="Arial" pitchFamily="34" charset="0"/>
              </a:rPr>
              <a:t>поведением насекомых, птиц, состоянием растительности. Дети не имеют представления о первых цветах весны, о перелетных птицах и насекомых, об их жизни в весенний период, не воспитано бережное, заботливое отношение к пробуждающейся природе. Снижен уровень речевого развития, активный, пассивный словарь мал. </a:t>
            </a:r>
            <a:endParaRPr lang="ru-RU" sz="1600" dirty="0">
              <a:latin typeface="Times New Roman" pitchFamily="18" charset="0"/>
              <a:cs typeface="Times New Roman" pitchFamily="18" charset="0"/>
            </a:endParaRPr>
          </a:p>
        </p:txBody>
      </p:sp>
      <p:pic>
        <p:nvPicPr>
          <p:cNvPr id="4" name="Рисунок 3" descr="https://master-skinali.ru/upload/resize_cache/iblock/89a/1920_383_1d8b887f545e26c78f2f5dc5db89cc2cd/89afe0362285e4dd987c04921ea4756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941168"/>
            <a:ext cx="9143999" cy="1916832"/>
          </a:xfrm>
          <a:prstGeom prst="rect">
            <a:avLst/>
          </a:prstGeom>
          <a:noFill/>
          <a:ln>
            <a:noFill/>
          </a:ln>
        </p:spPr>
      </p:pic>
    </p:spTree>
    <p:extLst>
      <p:ext uri="{BB962C8B-B14F-4D97-AF65-F5344CB8AC3E}">
        <p14:creationId xmlns:p14="http://schemas.microsoft.com/office/powerpoint/2010/main" val="2927403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4206240"/>
          </a:xfrm>
        </p:spPr>
        <p:txBody>
          <a:bodyPr/>
          <a:lstStyle/>
          <a:p>
            <a:pPr marL="45720" indent="0">
              <a:buNone/>
            </a:pPr>
            <a:r>
              <a:rPr lang="ru-RU" dirty="0" smtClean="0"/>
              <a:t>                            </a:t>
            </a:r>
            <a:r>
              <a:rPr lang="ru-RU" dirty="0" smtClean="0">
                <a:solidFill>
                  <a:schemeClr val="bg2">
                    <a:lumMod val="50000"/>
                  </a:schemeClr>
                </a:solidFill>
              </a:rPr>
              <a:t>Физкультура на улице.</a:t>
            </a:r>
            <a:endParaRPr lang="ru-RU" dirty="0">
              <a:solidFill>
                <a:schemeClr val="bg2">
                  <a:lumMod val="50000"/>
                </a:schemeClr>
              </a:solidFill>
            </a:endParaRPr>
          </a:p>
        </p:txBody>
      </p:sp>
      <p:pic>
        <p:nvPicPr>
          <p:cNvPr id="4" name="Picture 2" descr="C:\Users\Poltanov\Desktop\ДЕТИ\20180503_10172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857250"/>
            <a:ext cx="8784976" cy="574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696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oltanov\Desktop\ДЕТИ\20180503_10173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857250"/>
            <a:ext cx="8784976" cy="574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553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lstStyle/>
          <a:p>
            <a:pPr marL="45720" indent="0">
              <a:buNone/>
            </a:pPr>
            <a:r>
              <a:rPr lang="ru-RU" dirty="0" smtClean="0">
                <a:solidFill>
                  <a:srgbClr val="FF0000"/>
                </a:solidFill>
              </a:rPr>
              <a:t>Оформление выставки.</a:t>
            </a:r>
            <a:endParaRPr lang="ru-RU" dirty="0">
              <a:solidFill>
                <a:srgbClr val="FF0000"/>
              </a:solidFill>
            </a:endParaRPr>
          </a:p>
        </p:txBody>
      </p:sp>
      <p:pic>
        <p:nvPicPr>
          <p:cNvPr id="8194" name="Picture 2" descr="C:\Users\Poltanov\Desktop\ДЕТИ\20180504_0906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96752"/>
            <a:ext cx="8928992"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3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oltanov\Desktop\ДЕТИ\20180504_09065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7744" y="404664"/>
            <a:ext cx="460851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55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332656"/>
            <a:ext cx="9144000" cy="6525344"/>
          </a:xfrm>
        </p:spPr>
        <p:txBody>
          <a:bodyPr>
            <a:normAutofit/>
          </a:bodyPr>
          <a:lstStyle/>
          <a:p>
            <a:pPr marL="2404872" lvl="8" indent="0">
              <a:buNone/>
            </a:pPr>
            <a:r>
              <a:rPr lang="ru-RU" sz="2800" dirty="0" smtClean="0">
                <a:solidFill>
                  <a:schemeClr val="bg2">
                    <a:lumMod val="50000"/>
                  </a:schemeClr>
                </a:solidFill>
                <a:latin typeface="Arial" pitchFamily="34" charset="0"/>
                <a:cs typeface="Arial" pitchFamily="34" charset="0"/>
              </a:rPr>
              <a:t>Ожидаемые результаты</a:t>
            </a:r>
            <a:endParaRPr lang="ru-RU" sz="2800" dirty="0">
              <a:solidFill>
                <a:schemeClr val="bg2">
                  <a:lumMod val="50000"/>
                </a:schemeClr>
              </a:solidFill>
              <a:latin typeface="Arial" pitchFamily="34" charset="0"/>
              <a:cs typeface="Arial" pitchFamily="34" charset="0"/>
            </a:endParaRPr>
          </a:p>
        </p:txBody>
      </p:sp>
      <p:sp>
        <p:nvSpPr>
          <p:cNvPr id="2" name="TextBox 1"/>
          <p:cNvSpPr txBox="1"/>
          <p:nvPr/>
        </p:nvSpPr>
        <p:spPr>
          <a:xfrm>
            <a:off x="251520" y="1412776"/>
            <a:ext cx="8568952" cy="1477328"/>
          </a:xfrm>
          <a:prstGeom prst="rect">
            <a:avLst/>
          </a:prstGeom>
          <a:noFill/>
        </p:spPr>
        <p:txBody>
          <a:bodyPr wrap="square" rtlCol="0">
            <a:spAutoFit/>
          </a:bodyPr>
          <a:lstStyle/>
          <a:p>
            <a:r>
              <a:rPr lang="ru-RU" dirty="0" smtClean="0"/>
              <a:t>-</a:t>
            </a:r>
            <a:r>
              <a:rPr lang="ru-RU" dirty="0" smtClean="0">
                <a:latin typeface="Arial" pitchFamily="34" charset="0"/>
                <a:cs typeface="Arial" pitchFamily="34" charset="0"/>
              </a:rPr>
              <a:t>знания о весне как о времени года,</a:t>
            </a:r>
          </a:p>
          <a:p>
            <a:r>
              <a:rPr lang="ru-RU" dirty="0" smtClean="0">
                <a:latin typeface="Arial" pitchFamily="34" charset="0"/>
                <a:cs typeface="Arial" pitchFamily="34" charset="0"/>
              </a:rPr>
              <a:t>-развитие познавательного интереса к изучению природы,</a:t>
            </a:r>
          </a:p>
          <a:p>
            <a:r>
              <a:rPr lang="ru-RU" dirty="0" smtClean="0">
                <a:latin typeface="Arial" pitchFamily="34" charset="0"/>
                <a:cs typeface="Arial" pitchFamily="34" charset="0"/>
              </a:rPr>
              <a:t>-развитие интереса и желания к экспериментальной деятельности,</a:t>
            </a:r>
          </a:p>
          <a:p>
            <a:r>
              <a:rPr lang="ru-RU" dirty="0" smtClean="0">
                <a:latin typeface="Arial" pitchFamily="34" charset="0"/>
                <a:cs typeface="Arial" pitchFamily="34" charset="0"/>
              </a:rPr>
              <a:t>-развитие связной речи и обогащения словаря,</a:t>
            </a:r>
          </a:p>
          <a:p>
            <a:r>
              <a:rPr lang="ru-RU" dirty="0" smtClean="0">
                <a:latin typeface="Arial" pitchFamily="34" charset="0"/>
                <a:cs typeface="Arial" pitchFamily="34" charset="0"/>
              </a:rPr>
              <a:t>- воспитание бережного отношения к природе.</a:t>
            </a:r>
            <a:endParaRPr lang="ru-RU" dirty="0">
              <a:latin typeface="Arial" pitchFamily="34" charset="0"/>
              <a:cs typeface="Arial" pitchFamily="34" charset="0"/>
            </a:endParaRPr>
          </a:p>
        </p:txBody>
      </p:sp>
      <p:pic>
        <p:nvPicPr>
          <p:cNvPr id="4" name="Рисунок 3" descr="http://img-fotki.yandex.ru/get/9064/47407354.c6d/0_12a9a4_56d46a76_orig.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01" y="3212977"/>
            <a:ext cx="9143999" cy="3645023"/>
          </a:xfrm>
          <a:prstGeom prst="rect">
            <a:avLst/>
          </a:prstGeom>
          <a:noFill/>
          <a:ln>
            <a:noFill/>
          </a:ln>
        </p:spPr>
      </p:pic>
    </p:spTree>
    <p:extLst>
      <p:ext uri="{BB962C8B-B14F-4D97-AF65-F5344CB8AC3E}">
        <p14:creationId xmlns:p14="http://schemas.microsoft.com/office/powerpoint/2010/main" val="270610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p:txBody>
          <a:bodyPr/>
          <a:lstStyle/>
          <a:p>
            <a:endParaRPr lang="ru-RU" dirty="0"/>
          </a:p>
        </p:txBody>
      </p:sp>
      <p:pic>
        <p:nvPicPr>
          <p:cNvPr id="4" name="Рисунок 3" descr="https://fs00.infourok.ru/images/doc/193/221069/img1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16632"/>
            <a:ext cx="8928992" cy="6552728"/>
          </a:xfrm>
          <a:prstGeom prst="rect">
            <a:avLst/>
          </a:prstGeom>
          <a:noFill/>
          <a:ln>
            <a:noFill/>
          </a:ln>
        </p:spPr>
      </p:pic>
    </p:spTree>
    <p:extLst>
      <p:ext uri="{BB962C8B-B14F-4D97-AF65-F5344CB8AC3E}">
        <p14:creationId xmlns:p14="http://schemas.microsoft.com/office/powerpoint/2010/main" val="396250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856984" cy="6480720"/>
          </a:xfrm>
        </p:spPr>
        <p:txBody>
          <a:bodyPr>
            <a:normAutofit/>
          </a:bodyPr>
          <a:lstStyle/>
          <a:p>
            <a:pPr marL="45720" indent="0">
              <a:buNone/>
            </a:pPr>
            <a:r>
              <a:rPr lang="ru-RU" sz="2000" dirty="0" smtClean="0">
                <a:solidFill>
                  <a:srgbClr val="0070C0"/>
                </a:solidFill>
                <a:latin typeface="Arial" pitchFamily="34" charset="0"/>
                <a:cs typeface="Arial" pitchFamily="34" charset="0"/>
              </a:rPr>
              <a:t>Цель</a:t>
            </a:r>
            <a:r>
              <a:rPr lang="ru-RU" sz="2000" dirty="0">
                <a:solidFill>
                  <a:srgbClr val="0070C0"/>
                </a:solidFill>
                <a:latin typeface="Arial" pitchFamily="34" charset="0"/>
                <a:cs typeface="Arial" pitchFamily="34" charset="0"/>
              </a:rPr>
              <a:t>: </a:t>
            </a:r>
            <a:r>
              <a:rPr lang="ru-RU" sz="2000" dirty="0" smtClean="0">
                <a:latin typeface="Arial" pitchFamily="34" charset="0"/>
                <a:cs typeface="Arial" pitchFamily="34" charset="0"/>
              </a:rPr>
              <a:t>развитие интереса </a:t>
            </a:r>
            <a:r>
              <a:rPr lang="ru-RU" sz="2000" dirty="0">
                <a:latin typeface="Arial" pitchFamily="34" charset="0"/>
                <a:cs typeface="Arial" pitchFamily="34" charset="0"/>
              </a:rPr>
              <a:t>к окружающей </a:t>
            </a:r>
            <a:r>
              <a:rPr lang="ru-RU" sz="2000" dirty="0" smtClean="0">
                <a:latin typeface="Arial" pitchFamily="34" charset="0"/>
                <a:cs typeface="Arial" pitchFamily="34" charset="0"/>
              </a:rPr>
              <a:t>среде  и представления </a:t>
            </a:r>
            <a:r>
              <a:rPr lang="ru-RU" sz="2000" dirty="0">
                <a:latin typeface="Arial" pitchFamily="34" charset="0"/>
                <a:cs typeface="Arial" pitchFamily="34" charset="0"/>
              </a:rPr>
              <a:t>детей о весенних признаках.</a:t>
            </a:r>
          </a:p>
          <a:p>
            <a:pPr marL="45720" indent="0">
              <a:buNone/>
            </a:pPr>
            <a:r>
              <a:rPr lang="ru-RU" sz="2000" dirty="0">
                <a:solidFill>
                  <a:schemeClr val="accent1"/>
                </a:solidFill>
                <a:latin typeface="Arial" pitchFamily="34" charset="0"/>
                <a:cs typeface="Arial" pitchFamily="34" charset="0"/>
              </a:rPr>
              <a:t>Задачи:</a:t>
            </a:r>
          </a:p>
          <a:p>
            <a:pPr marL="45720" indent="0">
              <a:buNone/>
            </a:pPr>
            <a:r>
              <a:rPr lang="ru-RU" sz="2000" dirty="0" smtClean="0">
                <a:latin typeface="Arial" pitchFamily="34" charset="0"/>
                <a:cs typeface="Arial" pitchFamily="34" charset="0"/>
              </a:rPr>
              <a:t>-Расширять </a:t>
            </a:r>
            <a:r>
              <a:rPr lang="ru-RU" sz="2000" dirty="0">
                <a:latin typeface="Arial" pitchFamily="34" charset="0"/>
                <a:cs typeface="Arial" pitchFamily="34" charset="0"/>
              </a:rPr>
              <a:t>знания детей об окружающей </a:t>
            </a:r>
            <a:r>
              <a:rPr lang="ru-RU" sz="2000" dirty="0" smtClean="0">
                <a:latin typeface="Arial" pitchFamily="34" charset="0"/>
                <a:cs typeface="Arial" pitchFamily="34" charset="0"/>
              </a:rPr>
              <a:t>среде и весенних признаках;</a:t>
            </a:r>
          </a:p>
          <a:p>
            <a:pPr marL="45720" indent="0">
              <a:buNone/>
            </a:pPr>
            <a:r>
              <a:rPr lang="ru-RU" sz="2000" dirty="0" smtClean="0">
                <a:latin typeface="Arial" pitchFamily="34" charset="0"/>
                <a:cs typeface="Arial" pitchFamily="34" charset="0"/>
              </a:rPr>
              <a:t>-Развивать </a:t>
            </a:r>
            <a:r>
              <a:rPr lang="ru-RU" sz="2000" dirty="0">
                <a:latin typeface="Arial" pitchFamily="34" charset="0"/>
                <a:cs typeface="Arial" pitchFamily="34" charset="0"/>
              </a:rPr>
              <a:t>память и мышление, развивать их речевую активность,  активизировать процесс познания детьми окружающего мира, активизировать родителей к совместной деятельности. </a:t>
            </a:r>
          </a:p>
          <a:p>
            <a:pPr marL="45720" indent="0">
              <a:buNone/>
            </a:pPr>
            <a:r>
              <a:rPr lang="ru-RU" sz="2000" dirty="0" smtClean="0">
                <a:latin typeface="Arial" pitchFamily="34" charset="0"/>
                <a:cs typeface="Arial" pitchFamily="34" charset="0"/>
              </a:rPr>
              <a:t>-Дать </a:t>
            </a:r>
            <a:r>
              <a:rPr lang="ru-RU" sz="2000" dirty="0">
                <a:latin typeface="Arial" pitchFamily="34" charset="0"/>
                <a:cs typeface="Arial" pitchFamily="34" charset="0"/>
              </a:rPr>
              <a:t>знания о правилах безопасного поведения на улице в весенний период времени;</a:t>
            </a:r>
          </a:p>
          <a:p>
            <a:pPr marL="45720" indent="0">
              <a:buNone/>
            </a:pPr>
            <a:r>
              <a:rPr lang="ru-RU" sz="2000" dirty="0" smtClean="0">
                <a:latin typeface="Arial" pitchFamily="34" charset="0"/>
                <a:cs typeface="Arial" pitchFamily="34" charset="0"/>
              </a:rPr>
              <a:t>-</a:t>
            </a:r>
            <a:r>
              <a:rPr lang="ru-RU" sz="2000" dirty="0">
                <a:latin typeface="Arial" pitchFamily="34" charset="0"/>
                <a:cs typeface="Arial" pitchFamily="34" charset="0"/>
              </a:rPr>
              <a:t>Развивать наблюдательность, </a:t>
            </a:r>
            <a:r>
              <a:rPr lang="ru-RU" sz="2000" dirty="0" smtClean="0">
                <a:latin typeface="Arial" pitchFamily="34" charset="0"/>
                <a:cs typeface="Arial" pitchFamily="34" charset="0"/>
              </a:rPr>
              <a:t>любознательность, инициативность и самостоятельность.</a:t>
            </a:r>
            <a:endParaRPr lang="ru-RU" sz="2000" dirty="0">
              <a:latin typeface="Arial" pitchFamily="34" charset="0"/>
              <a:cs typeface="Arial" pitchFamily="34" charset="0"/>
            </a:endParaRPr>
          </a:p>
          <a:p>
            <a:pPr marL="45720" indent="0">
              <a:buNone/>
            </a:pPr>
            <a:endParaRPr lang="ru-RU" sz="1600" dirty="0">
              <a:latin typeface="Times New Roman" pitchFamily="18" charset="0"/>
              <a:cs typeface="Times New Roman" pitchFamily="18" charset="0"/>
            </a:endParaRPr>
          </a:p>
        </p:txBody>
      </p:sp>
      <p:pic>
        <p:nvPicPr>
          <p:cNvPr id="4" name="Рисунок 3" descr="https://master-skinali.ru/upload/resize_cache/iblock/89a/1920_383_1d8b887f545e26c78f2f5dc5db89cc2cd/89afe0362285e4dd987c04921ea4756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4365104"/>
            <a:ext cx="9143999" cy="2492896"/>
          </a:xfrm>
          <a:prstGeom prst="rect">
            <a:avLst/>
          </a:prstGeom>
          <a:noFill/>
          <a:ln>
            <a:noFill/>
          </a:ln>
        </p:spPr>
      </p:pic>
    </p:spTree>
    <p:extLst>
      <p:ext uri="{BB962C8B-B14F-4D97-AF65-F5344CB8AC3E}">
        <p14:creationId xmlns:p14="http://schemas.microsoft.com/office/powerpoint/2010/main" val="331508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188640"/>
            <a:ext cx="8229600" cy="6192688"/>
          </a:xfrm>
        </p:spPr>
        <p:txBody>
          <a:bodyPr>
            <a:normAutofit/>
          </a:bodyPr>
          <a:lstStyle/>
          <a:p>
            <a:pPr marL="45720" indent="0">
              <a:buNone/>
            </a:pPr>
            <a:r>
              <a:rPr lang="ru-RU" sz="2000" b="1" dirty="0">
                <a:solidFill>
                  <a:srgbClr val="92D050"/>
                </a:solidFill>
                <a:latin typeface="Arial" pitchFamily="34" charset="0"/>
                <a:cs typeface="Arial" pitchFamily="34" charset="0"/>
              </a:rPr>
              <a:t>Продукт проектной деятельности:</a:t>
            </a:r>
            <a:endParaRPr lang="ru-RU" sz="2000" dirty="0">
              <a:solidFill>
                <a:srgbClr val="92D050"/>
              </a:solidFill>
              <a:latin typeface="Arial" pitchFamily="34" charset="0"/>
              <a:cs typeface="Arial" pitchFamily="34" charset="0"/>
            </a:endParaRPr>
          </a:p>
          <a:p>
            <a:pPr marL="45720" indent="0">
              <a:buNone/>
            </a:pPr>
            <a:r>
              <a:rPr lang="ru-RU" sz="1800" dirty="0">
                <a:latin typeface="Arial" pitchFamily="34" charset="0"/>
                <a:cs typeface="Arial" pitchFamily="34" charset="0"/>
              </a:rPr>
              <a:t>Работы детей:</a:t>
            </a:r>
          </a:p>
          <a:p>
            <a:pPr marL="45720" indent="0">
              <a:buNone/>
            </a:pPr>
            <a:r>
              <a:rPr lang="ru-RU" sz="1800" dirty="0">
                <a:latin typeface="Arial" pitchFamily="34" charset="0"/>
                <a:cs typeface="Arial" pitchFamily="34" charset="0"/>
              </a:rPr>
              <a:t>- </a:t>
            </a:r>
            <a:r>
              <a:rPr lang="ru-RU" sz="1800" dirty="0" smtClean="0">
                <a:latin typeface="Arial" pitchFamily="34" charset="0"/>
                <a:cs typeface="Arial" pitchFamily="34" charset="0"/>
              </a:rPr>
              <a:t>«Смотрит солнышко в окошко» (лепка)</a:t>
            </a:r>
            <a:endParaRPr lang="ru-RU" sz="1800" dirty="0">
              <a:latin typeface="Arial" pitchFamily="34" charset="0"/>
              <a:cs typeface="Arial" pitchFamily="34" charset="0"/>
            </a:endParaRPr>
          </a:p>
          <a:p>
            <a:pPr marL="45720" indent="0">
              <a:buNone/>
            </a:pPr>
            <a:r>
              <a:rPr lang="ru-RU" sz="1800" dirty="0" smtClean="0">
                <a:latin typeface="Arial" pitchFamily="34" charset="0"/>
                <a:cs typeface="Arial" pitchFamily="34" charset="0"/>
              </a:rPr>
              <a:t>- «Веточка мимозы» (рисование)</a:t>
            </a:r>
          </a:p>
          <a:p>
            <a:pPr marL="45720" indent="0">
              <a:buNone/>
            </a:pPr>
            <a:r>
              <a:rPr lang="ru-RU" sz="1800" dirty="0" smtClean="0">
                <a:latin typeface="Arial" pitchFamily="34" charset="0"/>
                <a:cs typeface="Arial" pitchFamily="34" charset="0"/>
              </a:rPr>
              <a:t>- Нетрадиционное рисование ладошками «Цветочная поляна»</a:t>
            </a:r>
          </a:p>
          <a:p>
            <a:pPr marL="45720" indent="0">
              <a:buNone/>
            </a:pPr>
            <a:r>
              <a:rPr lang="ru-RU" sz="1800" dirty="0" smtClean="0">
                <a:latin typeface="Arial" pitchFamily="34" charset="0"/>
                <a:cs typeface="Arial" pitchFamily="34" charset="0"/>
              </a:rPr>
              <a:t>- Кукольный театр «</a:t>
            </a:r>
            <a:r>
              <a:rPr lang="ru-RU" sz="1800" dirty="0" err="1" smtClean="0">
                <a:latin typeface="Arial" pitchFamily="34" charset="0"/>
                <a:cs typeface="Arial" pitchFamily="34" charset="0"/>
              </a:rPr>
              <a:t>Заюшкина</a:t>
            </a:r>
            <a:r>
              <a:rPr lang="ru-RU" sz="1800" dirty="0" smtClean="0">
                <a:latin typeface="Arial" pitchFamily="34" charset="0"/>
                <a:cs typeface="Arial" pitchFamily="34" charset="0"/>
              </a:rPr>
              <a:t> избушка».</a:t>
            </a:r>
            <a:endParaRPr lang="ru-RU" sz="1800" dirty="0">
              <a:latin typeface="Arial" pitchFamily="34" charset="0"/>
              <a:cs typeface="Arial" pitchFamily="34" charset="0"/>
            </a:endParaRPr>
          </a:p>
          <a:p>
            <a:pPr marL="45720" indent="0">
              <a:buNone/>
            </a:pPr>
            <a:r>
              <a:rPr lang="ru-RU" sz="1800" dirty="0">
                <a:latin typeface="Arial" pitchFamily="34" charset="0"/>
                <a:cs typeface="Arial" pitchFamily="34" charset="0"/>
              </a:rPr>
              <a:t>- </a:t>
            </a:r>
            <a:r>
              <a:rPr lang="ru-RU" sz="1800" dirty="0" smtClean="0">
                <a:latin typeface="Arial" pitchFamily="34" charset="0"/>
                <a:cs typeface="Arial" pitchFamily="34" charset="0"/>
              </a:rPr>
              <a:t> Музыкальное развлечение </a:t>
            </a:r>
            <a:r>
              <a:rPr lang="ru-RU" sz="1800" dirty="0">
                <a:latin typeface="Arial" pitchFamily="34" charset="0"/>
                <a:cs typeface="Arial" pitchFamily="34" charset="0"/>
              </a:rPr>
              <a:t>для детей «Весна - красна идет</a:t>
            </a:r>
            <a:r>
              <a:rPr lang="ru-RU" sz="1800" dirty="0" smtClean="0">
                <a:latin typeface="Arial" pitchFamily="34" charset="0"/>
                <a:cs typeface="Arial" pitchFamily="34" charset="0"/>
              </a:rPr>
              <a:t>»</a:t>
            </a:r>
            <a:endParaRPr lang="ru-RU" sz="1800" dirty="0">
              <a:latin typeface="Arial" pitchFamily="34" charset="0"/>
              <a:cs typeface="Arial" pitchFamily="34" charset="0"/>
            </a:endParaRPr>
          </a:p>
        </p:txBody>
      </p:sp>
      <p:pic>
        <p:nvPicPr>
          <p:cNvPr id="4" name="Рисунок 3" descr="http://img-fotki.yandex.ru/get/9064/47407354.c6d/0_12a9a4_56d46a76_orig.png"/>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01" y="3212977"/>
            <a:ext cx="9143999" cy="3645023"/>
          </a:xfrm>
          <a:prstGeom prst="rect">
            <a:avLst/>
          </a:prstGeom>
          <a:noFill/>
          <a:ln>
            <a:noFill/>
          </a:ln>
        </p:spPr>
      </p:pic>
    </p:spTree>
    <p:extLst>
      <p:ext uri="{BB962C8B-B14F-4D97-AF65-F5344CB8AC3E}">
        <p14:creationId xmlns:p14="http://schemas.microsoft.com/office/powerpoint/2010/main" val="63251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0"/>
            <a:ext cx="8784976" cy="6741368"/>
          </a:xfrm>
        </p:spPr>
        <p:txBody>
          <a:bodyPr>
            <a:noAutofit/>
          </a:bodyPr>
          <a:lstStyle/>
          <a:p>
            <a:pPr marL="45720" indent="0">
              <a:buNone/>
            </a:pPr>
            <a:r>
              <a:rPr lang="ru-RU" sz="2000" b="1" dirty="0">
                <a:solidFill>
                  <a:srgbClr val="92D050"/>
                </a:solidFill>
                <a:latin typeface="Arial" pitchFamily="34" charset="0"/>
                <a:cs typeface="Arial" pitchFamily="34" charset="0"/>
              </a:rPr>
              <a:t>Этапы проекта:</a:t>
            </a:r>
            <a:endParaRPr lang="ru-RU" sz="2000" dirty="0">
              <a:solidFill>
                <a:srgbClr val="92D050"/>
              </a:solidFill>
              <a:latin typeface="Arial" pitchFamily="34" charset="0"/>
              <a:cs typeface="Arial" pitchFamily="34" charset="0"/>
            </a:endParaRPr>
          </a:p>
          <a:p>
            <a:pPr marL="45720" indent="0">
              <a:buNone/>
            </a:pPr>
            <a:r>
              <a:rPr lang="ru-RU" sz="1800" dirty="0">
                <a:latin typeface="Arial" pitchFamily="34" charset="0"/>
                <a:cs typeface="Arial" pitchFamily="34" charset="0"/>
              </a:rPr>
              <a:t>1. Подготовительный.</a:t>
            </a:r>
          </a:p>
          <a:p>
            <a:pPr marL="45720" indent="0">
              <a:buNone/>
            </a:pPr>
            <a:r>
              <a:rPr lang="ru-RU" sz="1800" dirty="0">
                <a:latin typeface="Arial" pitchFamily="34" charset="0"/>
                <a:cs typeface="Arial" pitchFamily="34" charset="0"/>
              </a:rPr>
              <a:t>Постановка темы проекта, цели и задач. Работа с методическим материалом и литературой по данной теме.</a:t>
            </a:r>
          </a:p>
          <a:p>
            <a:pPr marL="45720" indent="0">
              <a:buNone/>
            </a:pPr>
            <a:r>
              <a:rPr lang="ru-RU" sz="1800" dirty="0">
                <a:latin typeface="Arial" pitchFamily="34" charset="0"/>
                <a:cs typeface="Arial" pitchFamily="34" charset="0"/>
              </a:rPr>
              <a:t>2. Практический</a:t>
            </a:r>
            <a:r>
              <a:rPr lang="ru-RU" sz="1800" dirty="0" smtClean="0">
                <a:latin typeface="Arial" pitchFamily="34" charset="0"/>
                <a:cs typeface="Arial" pitchFamily="34" charset="0"/>
              </a:rPr>
              <a:t>.</a:t>
            </a:r>
          </a:p>
          <a:p>
            <a:pPr marL="45720" indent="0">
              <a:buNone/>
            </a:pPr>
            <a:r>
              <a:rPr lang="ru-RU" sz="1800" dirty="0" smtClean="0">
                <a:latin typeface="Arial" pitchFamily="34" charset="0"/>
                <a:cs typeface="Arial" pitchFamily="34" charset="0"/>
              </a:rPr>
              <a:t>-презентация «Прилетели птицы».</a:t>
            </a:r>
          </a:p>
          <a:p>
            <a:pPr marL="45720" indent="0">
              <a:buNone/>
            </a:pPr>
            <a:r>
              <a:rPr lang="ru-RU" sz="1800" dirty="0" smtClean="0">
                <a:latin typeface="Arial" pitchFamily="34" charset="0"/>
                <a:cs typeface="Arial" pitchFamily="34" charset="0"/>
              </a:rPr>
              <a:t>- </a:t>
            </a:r>
            <a:r>
              <a:rPr lang="ru-RU" sz="1800" dirty="0">
                <a:latin typeface="Arial" pitchFamily="34" charset="0"/>
                <a:cs typeface="Arial" pitchFamily="34" charset="0"/>
              </a:rPr>
              <a:t>рассматривание иллюстраций;</a:t>
            </a:r>
          </a:p>
          <a:p>
            <a:pPr marL="45720" indent="0">
              <a:buNone/>
            </a:pPr>
            <a:r>
              <a:rPr lang="ru-RU" sz="1800" dirty="0">
                <a:latin typeface="Arial" pitchFamily="34" charset="0"/>
                <a:cs typeface="Arial" pitchFamily="34" charset="0"/>
              </a:rPr>
              <a:t>- беседы с детьми;</a:t>
            </a:r>
          </a:p>
          <a:p>
            <a:pPr marL="45720" indent="0">
              <a:buNone/>
            </a:pPr>
            <a:r>
              <a:rPr lang="ru-RU" sz="1800" dirty="0">
                <a:latin typeface="Arial" pitchFamily="34" charset="0"/>
                <a:cs typeface="Arial" pitchFamily="34" charset="0"/>
              </a:rPr>
              <a:t>- игровые ситуации;</a:t>
            </a:r>
          </a:p>
          <a:p>
            <a:pPr marL="45720" indent="0">
              <a:buNone/>
            </a:pPr>
            <a:r>
              <a:rPr lang="ru-RU" sz="1800" dirty="0">
                <a:latin typeface="Arial" pitchFamily="34" charset="0"/>
                <a:cs typeface="Arial" pitchFamily="34" charset="0"/>
              </a:rPr>
              <a:t>- НОД по художественно-эстетическому развитию;</a:t>
            </a:r>
          </a:p>
          <a:p>
            <a:pPr marL="45720" indent="0">
              <a:buNone/>
            </a:pPr>
            <a:r>
              <a:rPr lang="ru-RU" sz="1800" dirty="0">
                <a:latin typeface="Arial" pitchFamily="34" charset="0"/>
                <a:cs typeface="Arial" pitchFamily="34" charset="0"/>
              </a:rPr>
              <a:t>- чтение художественной литературы;</a:t>
            </a:r>
          </a:p>
          <a:p>
            <a:pPr marL="45720" indent="0">
              <a:buNone/>
            </a:pPr>
            <a:r>
              <a:rPr lang="ru-RU" sz="1800" dirty="0">
                <a:latin typeface="Arial" pitchFamily="34" charset="0"/>
                <a:cs typeface="Arial" pitchFamily="34" charset="0"/>
              </a:rPr>
              <a:t>- проведение подвижных и дидактических игр;</a:t>
            </a:r>
          </a:p>
          <a:p>
            <a:pPr marL="45720" indent="0">
              <a:buNone/>
            </a:pPr>
            <a:r>
              <a:rPr lang="ru-RU" sz="1800" dirty="0">
                <a:latin typeface="Arial" pitchFamily="34" charset="0"/>
                <a:cs typeface="Arial" pitchFamily="34" charset="0"/>
              </a:rPr>
              <a:t>- проведение наблюдений на прогулке, опыты, игры-экспериментирования.</a:t>
            </a:r>
          </a:p>
          <a:p>
            <a:pPr marL="45720" indent="0">
              <a:buNone/>
            </a:pPr>
            <a:r>
              <a:rPr lang="ru-RU" sz="1800" dirty="0">
                <a:latin typeface="Arial" pitchFamily="34" charset="0"/>
                <a:cs typeface="Arial" pitchFamily="34" charset="0"/>
              </a:rPr>
              <a:t>3. Результат проекта:</a:t>
            </a:r>
          </a:p>
          <a:p>
            <a:pPr marL="45720" indent="0">
              <a:buNone/>
            </a:pPr>
            <a:r>
              <a:rPr lang="ru-RU" sz="1800" dirty="0">
                <a:latin typeface="Arial" pitchFamily="34" charset="0"/>
                <a:cs typeface="Arial" pitchFamily="34" charset="0"/>
              </a:rPr>
              <a:t>- выставка детских работ;</a:t>
            </a:r>
          </a:p>
          <a:p>
            <a:pPr marL="45720" indent="0">
              <a:buNone/>
            </a:pPr>
            <a:r>
              <a:rPr lang="ru-RU" sz="1800" dirty="0" smtClean="0">
                <a:latin typeface="Arial" pitchFamily="34" charset="0"/>
                <a:cs typeface="Arial" pitchFamily="34" charset="0"/>
              </a:rPr>
              <a:t>- музыкальное </a:t>
            </a:r>
            <a:r>
              <a:rPr lang="ru-RU" sz="1800" dirty="0">
                <a:latin typeface="Arial" pitchFamily="34" charset="0"/>
                <a:cs typeface="Arial" pitchFamily="34" charset="0"/>
              </a:rPr>
              <a:t>развлечение для детей «Весна - красна к нам идёт</a:t>
            </a:r>
            <a:r>
              <a:rPr lang="ru-RU" sz="1800" dirty="0" smtClean="0">
                <a:latin typeface="Arial" pitchFamily="34" charset="0"/>
                <a:cs typeface="Arial" pitchFamily="34" charset="0"/>
              </a:rPr>
              <a:t>».</a:t>
            </a:r>
          </a:p>
          <a:p>
            <a:pPr marL="45720" indent="0">
              <a:buNone/>
            </a:pPr>
            <a:r>
              <a:rPr lang="ru-RU" sz="1800" dirty="0" smtClean="0">
                <a:latin typeface="Arial" pitchFamily="34" charset="0"/>
                <a:cs typeface="Arial" pitchFamily="34" charset="0"/>
              </a:rPr>
              <a:t>- выставка «Весна пришла».</a:t>
            </a:r>
            <a:endParaRPr lang="ru-RU" sz="1800" dirty="0">
              <a:latin typeface="Arial" pitchFamily="34" charset="0"/>
              <a:cs typeface="Arial" pitchFamily="34" charset="0"/>
            </a:endParaRPr>
          </a:p>
          <a:p>
            <a:endParaRPr lang="ru-RU" sz="1800" dirty="0"/>
          </a:p>
        </p:txBody>
      </p:sp>
    </p:spTree>
    <p:extLst>
      <p:ext uri="{BB962C8B-B14F-4D97-AF65-F5344CB8AC3E}">
        <p14:creationId xmlns:p14="http://schemas.microsoft.com/office/powerpoint/2010/main" val="415655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07504" y="116632"/>
            <a:ext cx="8928992" cy="6552728"/>
          </a:xfrm>
        </p:spPr>
        <p:txBody>
          <a:bodyPr>
            <a:normAutofit/>
          </a:bodyPr>
          <a:lstStyle/>
          <a:p>
            <a:pPr marL="45720" indent="0">
              <a:buNone/>
            </a:pPr>
            <a:r>
              <a:rPr lang="ru-RU" sz="2000" b="1" dirty="0" smtClean="0">
                <a:solidFill>
                  <a:srgbClr val="00B050"/>
                </a:solidFill>
                <a:latin typeface="Arial" pitchFamily="34" charset="0"/>
                <a:cs typeface="Arial" pitchFamily="34" charset="0"/>
              </a:rPr>
              <a:t>Посадка лука экспериментирование.</a:t>
            </a:r>
          </a:p>
          <a:p>
            <a:pPr marL="45720" indent="0">
              <a:buNone/>
            </a:pPr>
            <a:r>
              <a:rPr lang="ru-RU" sz="1600" b="1" dirty="0" smtClean="0">
                <a:solidFill>
                  <a:srgbClr val="00B050"/>
                </a:solidFill>
                <a:latin typeface="Arial" pitchFamily="34" charset="0"/>
                <a:cs typeface="Arial" pitchFamily="34" charset="0"/>
              </a:rPr>
              <a:t>Цель</a:t>
            </a:r>
            <a:r>
              <a:rPr lang="ru-RU" sz="1600" b="1" dirty="0">
                <a:solidFill>
                  <a:srgbClr val="00B050"/>
                </a:solidFill>
                <a:latin typeface="Arial" pitchFamily="34" charset="0"/>
                <a:cs typeface="Arial" pitchFamily="34" charset="0"/>
              </a:rPr>
              <a:t>:</a:t>
            </a:r>
            <a:endParaRPr lang="ru-RU" sz="1600" dirty="0">
              <a:solidFill>
                <a:srgbClr val="00B050"/>
              </a:solidFill>
              <a:latin typeface="Arial" pitchFamily="34" charset="0"/>
              <a:cs typeface="Arial" pitchFamily="34" charset="0"/>
            </a:endParaRPr>
          </a:p>
          <a:p>
            <a:pPr marL="45720" lvl="0" indent="0">
              <a:buNone/>
            </a:pPr>
            <a:r>
              <a:rPr lang="ru-RU" sz="1600" dirty="0" smtClean="0">
                <a:latin typeface="Arial" pitchFamily="34" charset="0"/>
                <a:cs typeface="Arial" pitchFamily="34" charset="0"/>
              </a:rPr>
              <a:t>формирование практических знаний </a:t>
            </a:r>
            <a:r>
              <a:rPr lang="ru-RU" sz="1600" dirty="0">
                <a:latin typeface="Arial" pitchFamily="34" charset="0"/>
                <a:cs typeface="Arial" pitchFamily="34" charset="0"/>
              </a:rPr>
              <a:t>о посадке </a:t>
            </a:r>
            <a:r>
              <a:rPr lang="ru-RU" sz="1600" dirty="0" smtClean="0">
                <a:latin typeface="Arial" pitchFamily="34" charset="0"/>
                <a:cs typeface="Arial" pitchFamily="34" charset="0"/>
              </a:rPr>
              <a:t>лука;</a:t>
            </a:r>
            <a:endParaRPr lang="ru-RU" sz="1600" dirty="0">
              <a:latin typeface="Arial" pitchFamily="34" charset="0"/>
              <a:cs typeface="Arial" pitchFamily="34" charset="0"/>
            </a:endParaRPr>
          </a:p>
          <a:p>
            <a:pPr marL="45720" lvl="0" indent="0">
              <a:buNone/>
            </a:pPr>
            <a:r>
              <a:rPr lang="ru-RU" sz="1600" dirty="0">
                <a:latin typeface="Arial" pitchFamily="34" charset="0"/>
                <a:cs typeface="Arial" pitchFamily="34" charset="0"/>
              </a:rPr>
              <a:t>сообщить, что из луковиц можно вырастить зеленый лук, очень полезный и витаминный.</a:t>
            </a:r>
          </a:p>
          <a:p>
            <a:pPr marL="45720" indent="0">
              <a:buNone/>
            </a:pPr>
            <a:r>
              <a:rPr lang="ru-RU" sz="1600" b="1" dirty="0">
                <a:solidFill>
                  <a:srgbClr val="00B050"/>
                </a:solidFill>
                <a:latin typeface="Arial" pitchFamily="34" charset="0"/>
                <a:cs typeface="Arial" pitchFamily="34" charset="0"/>
              </a:rPr>
              <a:t>Задачи</a:t>
            </a:r>
            <a:r>
              <a:rPr lang="ru-RU" sz="1600" b="1" dirty="0" smtClean="0">
                <a:solidFill>
                  <a:srgbClr val="00B050"/>
                </a:solidFill>
                <a:latin typeface="Arial" pitchFamily="34" charset="0"/>
                <a:cs typeface="Arial" pitchFamily="34" charset="0"/>
              </a:rPr>
              <a:t>:</a:t>
            </a:r>
            <a:endParaRPr lang="ru-RU" sz="1600" dirty="0">
              <a:solidFill>
                <a:srgbClr val="00B050"/>
              </a:solidFill>
              <a:latin typeface="Arial" pitchFamily="34" charset="0"/>
              <a:cs typeface="Arial" pitchFamily="34" charset="0"/>
            </a:endParaRPr>
          </a:p>
          <a:p>
            <a:pPr marL="45720" lvl="0" indent="0">
              <a:buNone/>
            </a:pPr>
            <a:r>
              <a:rPr lang="ru-RU" sz="1600" dirty="0">
                <a:latin typeface="Arial" pitchFamily="34" charset="0"/>
                <a:cs typeface="Arial" pitchFamily="34" charset="0"/>
              </a:rPr>
              <a:t>тактильных ощущений (чудесный мешочек);</a:t>
            </a:r>
          </a:p>
          <a:p>
            <a:pPr marL="45720" lvl="0" indent="0">
              <a:buNone/>
            </a:pPr>
            <a:r>
              <a:rPr lang="ru-RU" sz="1600" dirty="0">
                <a:latin typeface="Arial" pitchFamily="34" charset="0"/>
                <a:cs typeface="Arial" pitchFamily="34" charset="0"/>
              </a:rPr>
              <a:t>формировать умение отвечать на вопросы;</a:t>
            </a:r>
          </a:p>
          <a:p>
            <a:pPr marL="45720" lvl="0" indent="0">
              <a:buNone/>
            </a:pPr>
            <a:r>
              <a:rPr lang="ru-RU" sz="1600" dirty="0">
                <a:latin typeface="Arial" pitchFamily="34" charset="0"/>
                <a:cs typeface="Arial" pitchFamily="34" charset="0"/>
              </a:rPr>
              <a:t>воспитывать желание слушать </a:t>
            </a:r>
            <a:r>
              <a:rPr lang="ru-RU" sz="1600" dirty="0" smtClean="0">
                <a:latin typeface="Arial" pitchFamily="34" charset="0"/>
                <a:cs typeface="Arial" pitchFamily="34" charset="0"/>
              </a:rPr>
              <a:t>стихотворения, загадки.</a:t>
            </a:r>
            <a:endParaRPr lang="ru-RU" sz="1600" dirty="0">
              <a:latin typeface="Arial" pitchFamily="34" charset="0"/>
              <a:cs typeface="Arial" pitchFamily="34" charset="0"/>
            </a:endParaRPr>
          </a:p>
          <a:p>
            <a:pPr marL="45720" indent="0">
              <a:buNone/>
            </a:pPr>
            <a:r>
              <a:rPr lang="ru-RU" sz="1600" b="1" dirty="0">
                <a:solidFill>
                  <a:srgbClr val="00B050"/>
                </a:solidFill>
                <a:latin typeface="Arial" pitchFamily="34" charset="0"/>
                <a:cs typeface="Arial" pitchFamily="34" charset="0"/>
              </a:rPr>
              <a:t>Предварительная работа:</a:t>
            </a:r>
            <a:endParaRPr lang="ru-RU" sz="1600" dirty="0">
              <a:solidFill>
                <a:srgbClr val="00B050"/>
              </a:solidFill>
              <a:latin typeface="Arial" pitchFamily="34" charset="0"/>
              <a:cs typeface="Arial" pitchFamily="34" charset="0"/>
            </a:endParaRPr>
          </a:p>
          <a:p>
            <a:pPr marL="45720" lvl="0" indent="0">
              <a:buNone/>
            </a:pPr>
            <a:r>
              <a:rPr lang="ru-RU" sz="1600" dirty="0">
                <a:latin typeface="Arial" pitchFamily="34" charset="0"/>
                <a:cs typeface="Arial" pitchFamily="34" charset="0"/>
              </a:rPr>
              <a:t>рассматривание луковицы;</a:t>
            </a:r>
          </a:p>
          <a:p>
            <a:pPr marL="45720" lvl="0" indent="0">
              <a:buNone/>
            </a:pPr>
            <a:r>
              <a:rPr lang="ru-RU" sz="1600" dirty="0">
                <a:latin typeface="Arial" pitchFamily="34" charset="0"/>
                <a:cs typeface="Arial" pitchFamily="34" charset="0"/>
              </a:rPr>
              <a:t>рассказ воспитателя о луке и его свойствах.</a:t>
            </a:r>
          </a:p>
          <a:p>
            <a:pPr marL="45720" indent="0">
              <a:buNone/>
            </a:pPr>
            <a:r>
              <a:rPr lang="ru-RU" sz="1600" b="1" dirty="0">
                <a:solidFill>
                  <a:srgbClr val="00B050"/>
                </a:solidFill>
                <a:latin typeface="Arial" pitchFamily="34" charset="0"/>
                <a:cs typeface="Arial" pitchFamily="34" charset="0"/>
              </a:rPr>
              <a:t>Материалы и оборудование:</a:t>
            </a:r>
            <a:endParaRPr lang="ru-RU" sz="1600" dirty="0">
              <a:solidFill>
                <a:srgbClr val="00B050"/>
              </a:solidFill>
              <a:latin typeface="Arial" pitchFamily="34" charset="0"/>
              <a:cs typeface="Arial" pitchFamily="34" charset="0"/>
            </a:endParaRPr>
          </a:p>
          <a:p>
            <a:pPr marL="45720" lvl="0" indent="0">
              <a:buNone/>
            </a:pPr>
            <a:r>
              <a:rPr lang="ru-RU" sz="1600" dirty="0">
                <a:latin typeface="Arial" pitchFamily="34" charset="0"/>
                <a:cs typeface="Arial" pitchFamily="34" charset="0"/>
              </a:rPr>
              <a:t>головка репчатого лука </a:t>
            </a:r>
            <a:r>
              <a:rPr lang="ru-RU" sz="1600" dirty="0" smtClean="0">
                <a:latin typeface="Arial" pitchFamily="34" charset="0"/>
                <a:cs typeface="Arial" pitchFamily="34" charset="0"/>
              </a:rPr>
              <a:t>(по количеству детей);</a:t>
            </a:r>
            <a:endParaRPr lang="ru-RU" sz="1600" dirty="0">
              <a:latin typeface="Arial" pitchFamily="34" charset="0"/>
              <a:cs typeface="Arial" pitchFamily="34" charset="0"/>
            </a:endParaRPr>
          </a:p>
          <a:p>
            <a:pPr marL="45720" lvl="0" indent="0">
              <a:buNone/>
            </a:pPr>
            <a:r>
              <a:rPr lang="ru-RU" sz="1600" dirty="0" smtClean="0">
                <a:latin typeface="Arial" pitchFamily="34" charset="0"/>
                <a:cs typeface="Arial" pitchFamily="34" charset="0"/>
              </a:rPr>
              <a:t>горшок </a:t>
            </a:r>
            <a:r>
              <a:rPr lang="ru-RU" sz="1600" dirty="0">
                <a:latin typeface="Arial" pitchFamily="34" charset="0"/>
                <a:cs typeface="Arial" pitchFamily="34" charset="0"/>
              </a:rPr>
              <a:t>для посадки репчатого </a:t>
            </a:r>
            <a:r>
              <a:rPr lang="ru-RU" sz="1600" dirty="0" smtClean="0">
                <a:latin typeface="Arial" pitchFamily="34" charset="0"/>
                <a:cs typeface="Arial" pitchFamily="34" charset="0"/>
              </a:rPr>
              <a:t>лука с землей;</a:t>
            </a:r>
            <a:endParaRPr lang="ru-RU" sz="1600" dirty="0">
              <a:latin typeface="Arial" pitchFamily="34" charset="0"/>
              <a:cs typeface="Arial" pitchFamily="34" charset="0"/>
            </a:endParaRPr>
          </a:p>
          <a:p>
            <a:pPr marL="45720" lvl="0" indent="0">
              <a:buNone/>
            </a:pPr>
            <a:r>
              <a:rPr lang="ru-RU" sz="1600" dirty="0">
                <a:latin typeface="Arial" pitchFamily="34" charset="0"/>
                <a:cs typeface="Arial" pitchFamily="34" charset="0"/>
              </a:rPr>
              <a:t>лейка с водой</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a:p>
            <a:pPr marL="45720" lvl="0" indent="0">
              <a:buNone/>
            </a:pPr>
            <a:r>
              <a:rPr lang="ru-RU" sz="1600" dirty="0">
                <a:latin typeface="Arial" pitchFamily="34" charset="0"/>
                <a:cs typeface="Arial" pitchFamily="34" charset="0"/>
              </a:rPr>
              <a:t>ф</a:t>
            </a:r>
            <a:r>
              <a:rPr lang="ru-RU" sz="1600" dirty="0" smtClean="0">
                <a:latin typeface="Arial" pitchFamily="34" charset="0"/>
                <a:cs typeface="Arial" pitchFamily="34" charset="0"/>
              </a:rPr>
              <a:t>артуки, нарукавники;</a:t>
            </a:r>
            <a:endParaRPr lang="ru-RU" sz="1600" dirty="0">
              <a:latin typeface="Arial" pitchFamily="34" charset="0"/>
              <a:cs typeface="Arial" pitchFamily="34" charset="0"/>
            </a:endParaRPr>
          </a:p>
          <a:p>
            <a:pPr marL="45720" lvl="0" indent="0">
              <a:buNone/>
            </a:pPr>
            <a:r>
              <a:rPr lang="ru-RU" sz="1600" dirty="0">
                <a:latin typeface="Arial" pitchFamily="34" charset="0"/>
                <a:cs typeface="Arial" pitchFamily="34" charset="0"/>
              </a:rPr>
              <a:t>чудесный мешочек.</a:t>
            </a:r>
          </a:p>
          <a:p>
            <a:endParaRPr lang="ru-RU" dirty="0"/>
          </a:p>
        </p:txBody>
      </p:sp>
    </p:spTree>
    <p:extLst>
      <p:ext uri="{BB962C8B-B14F-4D97-AF65-F5344CB8AC3E}">
        <p14:creationId xmlns:p14="http://schemas.microsoft.com/office/powerpoint/2010/main" val="115531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oltanov\Desktop\Телефон\20180327_09284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178" y="260648"/>
            <a:ext cx="4392488" cy="63486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oltanov\Desktop\Телефон\20180327_09284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260648"/>
            <a:ext cx="4320480" cy="6348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80514"/>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604</TotalTime>
  <Words>1006</Words>
  <Application>Microsoft Office PowerPoint</Application>
  <PresentationFormat>Экран (4:3)</PresentationFormat>
  <Paragraphs>110</Paragraphs>
  <Slides>45</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45</vt:i4>
      </vt:variant>
    </vt:vector>
  </HeadingPairs>
  <TitlesOfParts>
    <vt:vector size="52" baseType="lpstr">
      <vt:lpstr>Arial</vt:lpstr>
      <vt:lpstr>Calibri</vt:lpstr>
      <vt:lpstr>Comic Sans MS</vt:lpstr>
      <vt:lpstr>Georgia</vt:lpstr>
      <vt:lpstr>Times New Roman</vt:lpstr>
      <vt:lpstr>Trebuchet MS</vt:lpstr>
      <vt:lpstr>Воздушный поток</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«Весна-красавица» для детей второй группы раннего возраста.</dc:title>
  <dc:creator>Poltanov</dc:creator>
  <cp:lastModifiedBy>irina</cp:lastModifiedBy>
  <cp:revision>154</cp:revision>
  <dcterms:created xsi:type="dcterms:W3CDTF">2018-04-30T05:29:28Z</dcterms:created>
  <dcterms:modified xsi:type="dcterms:W3CDTF">2021-10-22T02:16:48Z</dcterms:modified>
</cp:coreProperties>
</file>